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80" r:id="rId3"/>
    <p:sldId id="281" r:id="rId4"/>
    <p:sldId id="282" r:id="rId5"/>
    <p:sldId id="283" r:id="rId6"/>
    <p:sldId id="284" r:id="rId7"/>
    <p:sldId id="285" r:id="rId8"/>
    <p:sldId id="300" r:id="rId9"/>
    <p:sldId id="301" r:id="rId10"/>
    <p:sldId id="302" r:id="rId11"/>
    <p:sldId id="286" r:id="rId12"/>
    <p:sldId id="287" r:id="rId13"/>
    <p:sldId id="288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OYCE" initials="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208B"/>
    <a:srgbClr val="000000"/>
    <a:srgbClr val="87FC1C"/>
    <a:srgbClr val="7F3945"/>
    <a:srgbClr val="B92D14"/>
    <a:srgbClr val="C10F28"/>
    <a:srgbClr val="ACE58D"/>
    <a:srgbClr val="EC5A2C"/>
    <a:srgbClr val="4D4D4D"/>
    <a:srgbClr val="3575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37" autoAdjust="0"/>
    <p:restoredTop sz="95596" autoAdjust="0"/>
  </p:normalViewPr>
  <p:slideViewPr>
    <p:cSldViewPr>
      <p:cViewPr varScale="1">
        <p:scale>
          <a:sx n="69" d="100"/>
          <a:sy n="69" d="100"/>
        </p:scale>
        <p:origin x="1512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10-05T21:32:52.763" idx="1">
    <p:pos x="6263" y="1752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fr-FR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81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C69FB7F-F3E5-4E2D-AA04-BC7D46BE9265}" type="slidenum">
              <a:rPr lang="en-US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113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9FEADC6C-4D98-4E6A-A28D-DB95548EE51A}" type="slidenum">
              <a:rPr lang="en-US"/>
              <a:pPr/>
              <a:t>1</a:t>
            </a:fld>
            <a:endParaRPr lang="en-US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363396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5334000"/>
            <a:ext cx="7772400" cy="704850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  <a:endParaRPr lang="en-US" noProof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90600" y="5867400"/>
            <a:ext cx="7772400" cy="533400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/>
          <a:lstStyle>
            <a:lvl1pPr marL="0" indent="0" algn="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des sous-titres du masque</a:t>
            </a:r>
            <a:endParaRPr lang="en-US" noProof="0" smtClean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00800" y="1417638"/>
            <a:ext cx="1828800" cy="5211762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1417638"/>
            <a:ext cx="5334000" cy="5211762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2438400"/>
            <a:ext cx="3581400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438400"/>
            <a:ext cx="3581400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fr-FR" noProof="0" smtClean="0"/>
              <a:t>Cliquez sur l'icône pour ajouter une image</a:t>
            </a:r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1417638"/>
            <a:ext cx="73152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  <a:endParaRPr 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2438400"/>
            <a:ext cx="73152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9.xml"/><Relationship Id="rId4" Type="http://schemas.openxmlformats.org/officeDocument/2006/relationships/tags" Target="../tags/tag4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7" Type="http://schemas.openxmlformats.org/officeDocument/2006/relationships/image" Target="../media/image7.gif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6.jpe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5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5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5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62.xml"/><Relationship Id="rId7" Type="http://schemas.openxmlformats.org/officeDocument/2006/relationships/tags" Target="../tags/tag66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11" Type="http://schemas.openxmlformats.org/officeDocument/2006/relationships/image" Target="../media/image10.jpeg"/><Relationship Id="rId5" Type="http://schemas.openxmlformats.org/officeDocument/2006/relationships/tags" Target="../tags/tag64.xml"/><Relationship Id="rId10" Type="http://schemas.openxmlformats.org/officeDocument/2006/relationships/image" Target="../media/image9.png"/><Relationship Id="rId4" Type="http://schemas.openxmlformats.org/officeDocument/2006/relationships/tags" Target="../tags/tag63.xml"/><Relationship Id="rId9" Type="http://schemas.openxmlformats.org/officeDocument/2006/relationships/hyperlink" Target="https://docs.google.com/spreadsheets/d/1Q_3C6ZlqVhjdZQcM7CfJxYH7jr6Vh9Ru0sv_ZUy8DCE/copy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3" Type="http://schemas.openxmlformats.org/officeDocument/2006/relationships/tags" Target="../tags/tag69.xml"/><Relationship Id="rId7" Type="http://schemas.openxmlformats.org/officeDocument/2006/relationships/tags" Target="../tags/tag73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70.xml"/><Relationship Id="rId9" Type="http://schemas.openxmlformats.org/officeDocument/2006/relationships/tags" Target="../tags/tag7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7.xml"/><Relationship Id="rId1" Type="http://schemas.openxmlformats.org/officeDocument/2006/relationships/tags" Target="../tags/tag7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4" Type="http://schemas.openxmlformats.org/officeDocument/2006/relationships/comments" Target="../comments/commen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18" Type="http://schemas.openxmlformats.org/officeDocument/2006/relationships/slideLayout" Target="../slideLayouts/slideLayout1.xml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17" Type="http://schemas.openxmlformats.org/officeDocument/2006/relationships/tags" Target="../tags/tag20.xml"/><Relationship Id="rId2" Type="http://schemas.openxmlformats.org/officeDocument/2006/relationships/tags" Target="../tags/tag5.xml"/><Relationship Id="rId16" Type="http://schemas.openxmlformats.org/officeDocument/2006/relationships/tags" Target="../tags/tag19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5" Type="http://schemas.openxmlformats.org/officeDocument/2006/relationships/tags" Target="../tags/tag8.xml"/><Relationship Id="rId15" Type="http://schemas.openxmlformats.org/officeDocument/2006/relationships/tags" Target="../tags/tag18.xml"/><Relationship Id="rId10" Type="http://schemas.openxmlformats.org/officeDocument/2006/relationships/tags" Target="../tags/tag13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tags" Target="../tags/tag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30.xml"/><Relationship Id="rId4" Type="http://schemas.openxmlformats.org/officeDocument/2006/relationships/tags" Target="../tags/tag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5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547688"/>
            <a:ext cx="9144000" cy="1585168"/>
          </a:xfrm>
        </p:spPr>
        <p:txBody>
          <a:bodyPr/>
          <a:lstStyle/>
          <a:p>
            <a:pPr algn="l"/>
            <a:r>
              <a:rPr lang="en-US" dirty="0" smtClean="0"/>
              <a:t>LA GESTION DU CHANGEMENT,</a:t>
            </a:r>
            <a:br>
              <a:rPr lang="en-US" dirty="0" smtClean="0"/>
            </a:br>
            <a:r>
              <a:rPr lang="en-US" dirty="0" smtClean="0"/>
              <a:t>POURQUOI GERER LE CHANGEMENT?</a:t>
            </a:r>
            <a:endParaRPr lang="ru-RU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0"/>
            <a:ext cx="4427984" cy="2060848"/>
          </a:xfr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988" y="4225226"/>
            <a:ext cx="4680484" cy="2632773"/>
          </a:xfrm>
          <a:prstGeom prst="rect">
            <a:avLst/>
          </a:prstGeom>
        </p:spPr>
      </p:pic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682160"/>
              </p:ext>
            </p:extLst>
          </p:nvPr>
        </p:nvGraphicFramePr>
        <p:xfrm>
          <a:off x="1187624" y="620688"/>
          <a:ext cx="239992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99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solidFill>
                            <a:srgbClr val="F6208B"/>
                          </a:solidFill>
                        </a:rPr>
                        <a:t>Voici l’entreprise X</a:t>
                      </a:r>
                    </a:p>
                    <a:p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Flèche droite 10"/>
          <p:cNvSpPr/>
          <p:nvPr/>
        </p:nvSpPr>
        <p:spPr bwMode="auto">
          <a:xfrm>
            <a:off x="3419872" y="869323"/>
            <a:ext cx="1044116" cy="257593"/>
          </a:xfrm>
          <a:prstGeom prst="rightArrow">
            <a:avLst/>
          </a:prstGeom>
          <a:gradFill rotWithShape="1">
            <a:gsLst>
              <a:gs pos="0">
                <a:schemeClr val="bg2">
                  <a:gamma/>
                  <a:tint val="26667"/>
                  <a:invGamma/>
                </a:schemeClr>
              </a:gs>
              <a:gs pos="100000">
                <a:schemeClr val="bg2">
                  <a:alpha val="14999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262840"/>
              </p:ext>
            </p:extLst>
          </p:nvPr>
        </p:nvGraphicFramePr>
        <p:xfrm>
          <a:off x="5340406" y="2348880"/>
          <a:ext cx="292764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7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dû aux restrictions</a:t>
                      </a:r>
                      <a:r>
                        <a:rPr lang="fr-FR" sz="24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 sanitaire liées à la pandémie</a:t>
                      </a:r>
                      <a:endParaRPr lang="fr-FR" sz="24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9604"/>
            <a:ext cx="3851920" cy="2293292"/>
          </a:xfrm>
          <a:prstGeom prst="rect">
            <a:avLst/>
          </a:prstGeom>
        </p:spPr>
      </p:pic>
      <p:graphicFrame>
        <p:nvGraphicFramePr>
          <p:cNvPr id="15" name="Tableau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953264"/>
              </p:ext>
            </p:extLst>
          </p:nvPr>
        </p:nvGraphicFramePr>
        <p:xfrm>
          <a:off x="683568" y="4985585"/>
          <a:ext cx="293596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59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L’entreprise X</a:t>
                      </a:r>
                      <a:r>
                        <a:rPr lang="fr-FR" sz="2400" baseline="0" dirty="0" smtClean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 doit mettre en place le télétravail</a:t>
                      </a:r>
                      <a:endParaRPr lang="fr-FR" sz="2400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Flèche gauche 2"/>
          <p:cNvSpPr/>
          <p:nvPr/>
        </p:nvSpPr>
        <p:spPr bwMode="auto">
          <a:xfrm>
            <a:off x="4067944" y="2924944"/>
            <a:ext cx="1008112" cy="216024"/>
          </a:xfrm>
          <a:prstGeom prst="leftArrow">
            <a:avLst/>
          </a:prstGeom>
          <a:gradFill rotWithShape="1">
            <a:gsLst>
              <a:gs pos="0">
                <a:schemeClr val="bg2">
                  <a:gamma/>
                  <a:tint val="26667"/>
                  <a:invGamma/>
                </a:schemeClr>
              </a:gs>
              <a:gs pos="100000">
                <a:schemeClr val="bg2">
                  <a:alpha val="14999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Flèche droite 4"/>
          <p:cNvSpPr/>
          <p:nvPr/>
        </p:nvSpPr>
        <p:spPr bwMode="auto">
          <a:xfrm>
            <a:off x="3419871" y="5157192"/>
            <a:ext cx="875037" cy="232226"/>
          </a:xfrm>
          <a:prstGeom prst="rightArrow">
            <a:avLst/>
          </a:prstGeom>
          <a:gradFill rotWithShape="1">
            <a:gsLst>
              <a:gs pos="0">
                <a:schemeClr val="bg2">
                  <a:gamma/>
                  <a:tint val="26667"/>
                  <a:invGamma/>
                </a:schemeClr>
              </a:gs>
              <a:gs pos="100000">
                <a:schemeClr val="bg2">
                  <a:alpha val="14999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04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Objectifs</a:t>
            </a:r>
            <a:endParaRPr lang="fr-FR" dirty="0">
              <a:solidFill>
                <a:srgbClr val="FFFF0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27584" y="2132856"/>
            <a:ext cx="7315200" cy="4191000"/>
          </a:xfrm>
        </p:spPr>
        <p:txBody>
          <a:bodyPr/>
          <a:lstStyle/>
          <a:p>
            <a:endParaRPr lang="fr-FR" dirty="0"/>
          </a:p>
          <a:p>
            <a:r>
              <a:rPr lang="fr-FR" dirty="0"/>
              <a:t>Faciliter l’intégration du </a:t>
            </a:r>
            <a:r>
              <a:rPr lang="fr-FR" dirty="0" smtClean="0"/>
              <a:t>changement.</a:t>
            </a:r>
            <a:endParaRPr lang="fr-FR" dirty="0"/>
          </a:p>
          <a:p>
            <a:r>
              <a:rPr lang="fr-FR" dirty="0"/>
              <a:t>Rester dynamique et </a:t>
            </a:r>
            <a:r>
              <a:rPr lang="fr-FR" dirty="0" smtClean="0"/>
              <a:t>productif.</a:t>
            </a:r>
            <a:endParaRPr lang="fr-FR" dirty="0"/>
          </a:p>
          <a:p>
            <a:r>
              <a:rPr lang="fr-FR" dirty="0"/>
              <a:t>Réduire le couts et le temps liés à la </a:t>
            </a:r>
            <a:r>
              <a:rPr lang="fr-FR" dirty="0" smtClean="0"/>
              <a:t>transition.</a:t>
            </a:r>
            <a:endParaRPr lang="fr-FR" dirty="0"/>
          </a:p>
          <a:p>
            <a:r>
              <a:rPr lang="fr-FR" dirty="0"/>
              <a:t>Favoriser l’esprit collaboratif est l’implication de chacun </a:t>
            </a:r>
            <a:r>
              <a:rPr lang="fr-FR" dirty="0" smtClean="0"/>
              <a:t>.</a:t>
            </a:r>
            <a:endParaRPr lang="fr-FR" dirty="0"/>
          </a:p>
          <a:p>
            <a:endParaRPr lang="fr-FR" dirty="0"/>
          </a:p>
        </p:txBody>
      </p:sp>
      <p:sp>
        <p:nvSpPr>
          <p:cNvPr id="4" name="Flèche droite 3"/>
          <p:cNvSpPr/>
          <p:nvPr>
            <p:custDataLst>
              <p:tags r:id="rId3"/>
            </p:custDataLst>
          </p:nvPr>
        </p:nvSpPr>
        <p:spPr bwMode="auto">
          <a:xfrm>
            <a:off x="179512" y="2780928"/>
            <a:ext cx="978408" cy="484632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Flèche droite 4"/>
          <p:cNvSpPr/>
          <p:nvPr>
            <p:custDataLst>
              <p:tags r:id="rId4"/>
            </p:custDataLst>
          </p:nvPr>
        </p:nvSpPr>
        <p:spPr bwMode="auto">
          <a:xfrm>
            <a:off x="179512" y="3356992"/>
            <a:ext cx="978408" cy="484632"/>
          </a:xfrm>
          <a:prstGeom prst="rightArrow">
            <a:avLst/>
          </a:prstGeom>
          <a:solidFill>
            <a:srgbClr val="C10F2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Flèche droite 5"/>
          <p:cNvSpPr/>
          <p:nvPr>
            <p:custDataLst>
              <p:tags r:id="rId5"/>
            </p:custDataLst>
          </p:nvPr>
        </p:nvSpPr>
        <p:spPr bwMode="auto">
          <a:xfrm>
            <a:off x="179512" y="4005064"/>
            <a:ext cx="978408" cy="484632"/>
          </a:xfrm>
          <a:prstGeom prst="rightArrow">
            <a:avLst/>
          </a:prstGeom>
          <a:solidFill>
            <a:srgbClr val="87FC1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Flèche droite 6"/>
          <p:cNvSpPr/>
          <p:nvPr>
            <p:custDataLst>
              <p:tags r:id="rId6"/>
            </p:custDataLst>
          </p:nvPr>
        </p:nvSpPr>
        <p:spPr bwMode="auto">
          <a:xfrm>
            <a:off x="179512" y="5013176"/>
            <a:ext cx="978408" cy="484632"/>
          </a:xfrm>
          <a:prstGeom prst="rightArrow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05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" dur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4F3817-8828-4DAC-8D43-83D86F4B8439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sz="3000" dirty="0">
                <a:solidFill>
                  <a:srgbClr val="FFFF00"/>
                </a:solidFill>
              </a:rPr>
              <a:t>Comment réussir le </a:t>
            </a:r>
            <a:r>
              <a:rPr lang="fr-FR" sz="3000" dirty="0" smtClean="0">
                <a:solidFill>
                  <a:srgbClr val="FFFF00"/>
                </a:solidFill>
              </a:rPr>
              <a:t>changement ?</a:t>
            </a:r>
            <a:endParaRPr lang="fr-FR" dirty="0">
              <a:solidFill>
                <a:srgbClr val="FFFF00"/>
              </a:solidFill>
            </a:endParaRPr>
          </a:p>
        </p:txBody>
      </p:sp>
      <p:sp>
        <p:nvSpPr>
          <p:cNvPr id="4" name="Étoile à 4 branches 3"/>
          <p:cNvSpPr/>
          <p:nvPr>
            <p:custDataLst>
              <p:tags r:id="rId2"/>
            </p:custDataLst>
          </p:nvPr>
        </p:nvSpPr>
        <p:spPr bwMode="auto">
          <a:xfrm>
            <a:off x="827584" y="2492896"/>
            <a:ext cx="792088" cy="720080"/>
          </a:xfrm>
          <a:prstGeom prst="star4">
            <a:avLst/>
          </a:prstGeom>
          <a:solidFill>
            <a:srgbClr val="87FC1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Étoile à 4 branches 4"/>
          <p:cNvSpPr/>
          <p:nvPr>
            <p:custDataLst>
              <p:tags r:id="rId3"/>
            </p:custDataLst>
          </p:nvPr>
        </p:nvSpPr>
        <p:spPr bwMode="auto">
          <a:xfrm>
            <a:off x="825740" y="3616923"/>
            <a:ext cx="792088" cy="720080"/>
          </a:xfrm>
          <a:prstGeom prst="star4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Étoile à 4 branches 5"/>
          <p:cNvSpPr/>
          <p:nvPr>
            <p:custDataLst>
              <p:tags r:id="rId4"/>
            </p:custDataLst>
          </p:nvPr>
        </p:nvSpPr>
        <p:spPr bwMode="auto">
          <a:xfrm>
            <a:off x="827584" y="4740949"/>
            <a:ext cx="792088" cy="742460"/>
          </a:xfrm>
          <a:prstGeom prst="star4">
            <a:avLst>
              <a:gd name="adj" fmla="val 16181"/>
            </a:avLst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835696" y="2622103"/>
            <a:ext cx="3160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Respect des enjeux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977868" y="3746130"/>
            <a:ext cx="4027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Stratégies à mettre en place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1979712" y="4870156"/>
            <a:ext cx="6744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Communication et échange entre collaborateurs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155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  <p:bldP spid="6" grpId="0" animBg="1"/>
      <p:bldP spid="7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Domaines de changement</a:t>
            </a:r>
            <a:endParaRPr lang="fr-FR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>
              <a:buNone/>
            </a:pPr>
            <a:endParaRPr lang="fr-FR" dirty="0" smtClean="0">
              <a:solidFill>
                <a:schemeClr val="accent2"/>
              </a:solidFill>
            </a:endParaRPr>
          </a:p>
          <a:p>
            <a:pPr>
              <a:buNone/>
            </a:pPr>
            <a:endParaRPr lang="fr-FR" dirty="0" smtClean="0">
              <a:solidFill>
                <a:schemeClr val="accent2"/>
              </a:solidFill>
            </a:endParaRPr>
          </a:p>
          <a:p>
            <a:pPr>
              <a:buNone/>
            </a:pP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4" name="Rectangle à coins arrondis 3"/>
          <p:cNvSpPr/>
          <p:nvPr>
            <p:custDataLst>
              <p:tags r:id="rId3"/>
            </p:custDataLst>
          </p:nvPr>
        </p:nvSpPr>
        <p:spPr bwMode="auto">
          <a:xfrm>
            <a:off x="1043608" y="2636912"/>
            <a:ext cx="5112568" cy="50405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buNone/>
            </a:pPr>
            <a:r>
              <a:rPr lang="fr-FR" dirty="0" smtClean="0">
                <a:solidFill>
                  <a:schemeClr val="accent4">
                    <a:lumMod val="10000"/>
                  </a:schemeClr>
                </a:solidFill>
              </a:rPr>
              <a:t>Domaine entreprise</a:t>
            </a:r>
          </a:p>
        </p:txBody>
      </p:sp>
      <p:sp>
        <p:nvSpPr>
          <p:cNvPr id="5" name="Rectangle à coins arrondis 4"/>
          <p:cNvSpPr/>
          <p:nvPr>
            <p:custDataLst>
              <p:tags r:id="rId4"/>
            </p:custDataLst>
          </p:nvPr>
        </p:nvSpPr>
        <p:spPr bwMode="auto">
          <a:xfrm>
            <a:off x="1043608" y="3933056"/>
            <a:ext cx="5112568" cy="504056"/>
          </a:xfrm>
          <a:prstGeom prst="round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buNone/>
            </a:pPr>
            <a:r>
              <a:rPr lang="fr-FR" dirty="0" smtClean="0">
                <a:solidFill>
                  <a:schemeClr val="accent4">
                    <a:lumMod val="10000"/>
                  </a:schemeClr>
                </a:solidFill>
              </a:rPr>
              <a:t>Politique</a:t>
            </a:r>
          </a:p>
        </p:txBody>
      </p:sp>
      <p:sp>
        <p:nvSpPr>
          <p:cNvPr id="7" name="Rectangle à coins arrondis 6"/>
          <p:cNvSpPr/>
          <p:nvPr>
            <p:custDataLst>
              <p:tags r:id="rId5"/>
            </p:custDataLst>
          </p:nvPr>
        </p:nvSpPr>
        <p:spPr bwMode="auto">
          <a:xfrm>
            <a:off x="1115616" y="5229200"/>
            <a:ext cx="5112568" cy="504056"/>
          </a:xfrm>
          <a:prstGeom prst="roundRect">
            <a:avLst/>
          </a:prstGeom>
          <a:solidFill>
            <a:srgbClr val="F6208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buNone/>
            </a:pPr>
            <a:r>
              <a:rPr lang="fr-FR" dirty="0" smtClean="0">
                <a:solidFill>
                  <a:schemeClr val="accent4">
                    <a:lumMod val="10000"/>
                  </a:schemeClr>
                </a:solidFill>
              </a:rPr>
              <a:t>Système d’information</a:t>
            </a:r>
          </a:p>
        </p:txBody>
      </p:sp>
    </p:spTree>
    <p:extLst>
      <p:ext uri="{BB962C8B-B14F-4D97-AF65-F5344CB8AC3E}">
        <p14:creationId xmlns:p14="http://schemas.microsoft.com/office/powerpoint/2010/main" val="284976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30105093"/>
              </p:ext>
            </p:extLst>
          </p:nvPr>
        </p:nvGraphicFramePr>
        <p:xfrm>
          <a:off x="0" y="548680"/>
          <a:ext cx="9144000" cy="724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26241"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Domaine</a:t>
                      </a:r>
                      <a:endParaRPr lang="fr-FR" sz="2400" dirty="0"/>
                    </a:p>
                  </a:txBody>
                  <a:tcPr marL="68580" marR="68580" marT="34290" marB="34290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/>
                        <a:t>Pourquoi</a:t>
                      </a:r>
                    </a:p>
                    <a:p>
                      <a:endParaRPr lang="fr-FR" sz="2400" dirty="0"/>
                    </a:p>
                  </a:txBody>
                  <a:tcPr marL="68580" marR="68580" marT="34290" marB="34290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/>
                        <a:t>Comment </a:t>
                      </a:r>
                    </a:p>
                    <a:p>
                      <a:endParaRPr lang="fr-FR" sz="2400" dirty="0"/>
                    </a:p>
                  </a:txBody>
                  <a:tcPr marL="68580" marR="68580" marT="34290" marB="3429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/>
                        <a:t>Résultat</a:t>
                      </a:r>
                    </a:p>
                    <a:p>
                      <a:endParaRPr lang="fr-FR" sz="2400" dirty="0"/>
                    </a:p>
                  </a:txBody>
                  <a:tcPr marL="68580" marR="68580" marT="34290" marB="3429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/>
                        <a:t>Exemples</a:t>
                      </a:r>
                    </a:p>
                    <a:p>
                      <a:endParaRPr lang="fr-FR" sz="2400" dirty="0"/>
                    </a:p>
                  </a:txBody>
                  <a:tcPr marL="68580" marR="68580" marT="34290" marB="3429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486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1" dirty="0" smtClean="0">
                          <a:solidFill>
                            <a:srgbClr val="00B0F0"/>
                          </a:solidFill>
                        </a:rPr>
                        <a:t> </a:t>
                      </a:r>
                      <a:r>
                        <a:rPr lang="fr-FR" sz="2000" b="1" dirty="0">
                          <a:solidFill>
                            <a:srgbClr val="00B0F0"/>
                          </a:solidFill>
                        </a:rPr>
                        <a:t>Politique</a:t>
                      </a:r>
                    </a:p>
                    <a:p>
                      <a:endParaRPr lang="fr-FR" sz="2000" dirty="0"/>
                    </a:p>
                  </a:txBody>
                  <a:tcPr marL="68580" marR="68580" marT="34290" marB="3429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/>
                        <a:t>Pour </a:t>
                      </a:r>
                      <a:r>
                        <a:rPr lang="fr-FR" sz="2000" b="1" dirty="0">
                          <a:solidFill>
                            <a:srgbClr val="FFFF00"/>
                          </a:solidFill>
                        </a:rPr>
                        <a:t>satisfaire</a:t>
                      </a:r>
                      <a:r>
                        <a:rPr lang="fr-FR" sz="2000" dirty="0">
                          <a:solidFill>
                            <a:srgbClr val="FFFF00"/>
                          </a:solidFill>
                        </a:rPr>
                        <a:t> </a:t>
                      </a:r>
                      <a:r>
                        <a:rPr lang="fr-FR" sz="2000" b="1" dirty="0">
                          <a:solidFill>
                            <a:srgbClr val="FFFF00"/>
                          </a:solidFill>
                        </a:rPr>
                        <a:t>les besoins </a:t>
                      </a:r>
                      <a:r>
                        <a:rPr lang="fr-FR" sz="2000" dirty="0"/>
                        <a:t>du pays.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2000" dirty="0"/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u="none" strike="noStrike" cap="none" dirty="0">
                          <a:solidFill>
                            <a:srgbClr val="F6208B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Garder la </a:t>
                      </a:r>
                      <a:r>
                        <a:rPr lang="fr-FR" sz="2000" b="1" i="0" u="none" strike="noStrike" cap="none" dirty="0">
                          <a:solidFill>
                            <a:srgbClr val="F6208B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stabilité</a:t>
                      </a:r>
                      <a:r>
                        <a:rPr lang="fr-FR" sz="2000" b="0" i="0" u="none" strike="noStrike" cap="none" dirty="0">
                          <a:solidFill>
                            <a:srgbClr val="F6208B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et </a:t>
                      </a:r>
                      <a:r>
                        <a:rPr lang="fr-FR" sz="2000" b="1" i="0" u="none" strike="noStrike" cap="none" dirty="0">
                          <a:solidFill>
                            <a:srgbClr val="F6208B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motiver </a:t>
                      </a:r>
                      <a:r>
                        <a:rPr lang="fr-FR" sz="2000" b="0" i="0" u="none" strike="noStrike" cap="none" dirty="0">
                          <a:solidFill>
                            <a:srgbClr val="F6208B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les membres du parti </a:t>
                      </a:r>
                      <a:endParaRPr lang="fr-FR" sz="2000" dirty="0">
                        <a:solidFill>
                          <a:srgbClr val="F6208B"/>
                        </a:solidFill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2000" dirty="0"/>
                    </a:p>
                    <a:p>
                      <a:endParaRPr lang="fr-FR" sz="2000" dirty="0"/>
                    </a:p>
                  </a:txBody>
                  <a:tcPr marL="68580" marR="68580" marT="34290" marB="3429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fr-FR" sz="2000" b="0" dirty="0">
                          <a:solidFill>
                            <a:schemeClr val="bg1"/>
                          </a:solidFill>
                        </a:rPr>
                        <a:t>En s’informant des souhaits et des capacités de chaque parti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fr-FR" sz="2000" b="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x-none" sz="1600" b="0" i="0" u="none" strike="noStrike" cap="none" dirty="0">
                        <a:solidFill>
                          <a:srgbClr val="071339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endParaRPr lang="fr-FR" sz="2000" dirty="0">
                        <a:solidFill>
                          <a:schemeClr val="bg1"/>
                        </a:solidFill>
                      </a:endParaRPr>
                    </a:p>
                    <a:p>
                      <a:endParaRPr lang="fr-FR" sz="2000" dirty="0"/>
                    </a:p>
                  </a:txBody>
                  <a:tcPr marL="68580" marR="68580" marT="34290" marB="3429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000" b="0" dirty="0">
                          <a:solidFill>
                            <a:schemeClr val="bg1"/>
                          </a:solidFill>
                        </a:rPr>
                        <a:t>- Satisfaction des </a:t>
                      </a:r>
                      <a:r>
                        <a:rPr lang="fr-FR" sz="2000" b="0" dirty="0" smtClean="0">
                          <a:solidFill>
                            <a:schemeClr val="bg1"/>
                          </a:solidFill>
                        </a:rPr>
                        <a:t>besoins </a:t>
                      </a:r>
                      <a:r>
                        <a:rPr lang="fr-FR" sz="2000" b="0" smtClean="0">
                          <a:solidFill>
                            <a:schemeClr val="bg1"/>
                          </a:solidFill>
                        </a:rPr>
                        <a:t>du peuple.</a:t>
                      </a:r>
                      <a:endParaRPr lang="fr-FR" sz="2000" b="0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2000" b="0" dirty="0" smtClean="0">
                          <a:solidFill>
                            <a:schemeClr val="bg1"/>
                          </a:solidFill>
                        </a:rPr>
                        <a:t>Résolution</a:t>
                      </a:r>
                      <a:r>
                        <a:rPr lang="fr-FR" sz="2000" b="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fr-FR" sz="2000" b="0" dirty="0" smtClean="0">
                          <a:solidFill>
                            <a:schemeClr val="bg1"/>
                          </a:solidFill>
                        </a:rPr>
                        <a:t>des </a:t>
                      </a:r>
                      <a:r>
                        <a:rPr lang="fr-FR" sz="2000" b="0" dirty="0">
                          <a:solidFill>
                            <a:schemeClr val="bg1"/>
                          </a:solidFill>
                        </a:rPr>
                        <a:t>problèmes de l’ancien </a:t>
                      </a:r>
                      <a:r>
                        <a:rPr lang="fr-FR" sz="2000" b="0" dirty="0" smtClean="0">
                          <a:solidFill>
                            <a:schemeClr val="bg1"/>
                          </a:solidFill>
                        </a:rPr>
                        <a:t>parti</a:t>
                      </a:r>
                      <a:endParaRPr lang="fr-FR" sz="2000" b="0" dirty="0">
                        <a:solidFill>
                          <a:schemeClr val="bg1"/>
                        </a:solidFill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-Stratégie de développement  réaliste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  <a:r>
                        <a:rPr lang="fr-FR" sz="2400" b="0" i="0" u="none" strike="noStrike" cap="none" dirty="0" smtClean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r>
                        <a:rPr lang="fr-FR" sz="2400" b="0" i="0" u="none" strike="noStrike" cap="none" baseline="0" dirty="0" smtClean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fr-FR" sz="2400" b="0" i="0" u="none" strike="noStrike" cap="none" dirty="0" smtClean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Elargissement </a:t>
                      </a:r>
                      <a:r>
                        <a:rPr lang="fr-FR" sz="2400" b="0" i="0" u="none" strike="noStrike" cap="none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 la partie politique</a:t>
                      </a:r>
                      <a:endParaRPr lang="x-none" sz="2400" b="0" i="0" u="none" strike="noStrike" cap="none" dirty="0">
                        <a:solidFill>
                          <a:srgbClr val="92D05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fr-FR" sz="1600" dirty="0">
                        <a:solidFill>
                          <a:srgbClr val="071339"/>
                        </a:solidFill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endParaRPr lang="fr-FR" sz="2000" dirty="0"/>
                    </a:p>
                  </a:txBody>
                  <a:tcPr marL="68580" marR="68580" marT="34290" marB="3429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000" b="0" dirty="0">
                          <a:solidFill>
                            <a:schemeClr val="bg1"/>
                          </a:solidFill>
                        </a:rPr>
                        <a:t>Changer de parti pour le progrès;</a:t>
                      </a:r>
                    </a:p>
                    <a:p>
                      <a:r>
                        <a:rPr lang="fr-FR" sz="2000" dirty="0"/>
                        <a:t>les électeurs sont satisfaits des propagandes.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endParaRPr lang="fr-FR" sz="2000" dirty="0"/>
                    </a:p>
                  </a:txBody>
                  <a:tcPr marL="68580" marR="68580" marT="34290" marB="3429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182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D2208CDD-38E7-4663-BB33-A5918898D857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043608" y="3645024"/>
            <a:ext cx="7416824" cy="237626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68580" tIns="34290" rIns="68580" bIns="3429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2000" dirty="0" smtClean="0"/>
          </a:p>
          <a:p>
            <a:pPr algn="l"/>
            <a:r>
              <a:rPr lang="fr-FR" sz="2000" dirty="0" smtClean="0"/>
              <a:t>Le </a:t>
            </a:r>
            <a:r>
              <a:rPr lang="fr-FR" sz="2000" dirty="0"/>
              <a:t>choix du représentant lors d’une élection présidentielle 2014. </a:t>
            </a:r>
            <a:r>
              <a:rPr lang="fr-FR" sz="2000" dirty="0" err="1"/>
              <a:t>Andry</a:t>
            </a:r>
            <a:r>
              <a:rPr lang="fr-FR" sz="2000" dirty="0"/>
              <a:t> </a:t>
            </a:r>
            <a:r>
              <a:rPr lang="fr-FR" sz="2000" dirty="0" err="1"/>
              <a:t>Rajoelina</a:t>
            </a:r>
            <a:r>
              <a:rPr lang="fr-FR" sz="2000" dirty="0"/>
              <a:t> n’a pas eu le droit de présenter sa candidature alors la </a:t>
            </a:r>
            <a:r>
              <a:rPr lang="fr-FR" sz="2000" b="1" dirty="0" smtClean="0">
                <a:solidFill>
                  <a:schemeClr val="accent2"/>
                </a:solidFill>
              </a:rPr>
              <a:t>parti politique </a:t>
            </a:r>
            <a:r>
              <a:rPr lang="fr-FR" sz="2000" b="1" dirty="0">
                <a:solidFill>
                  <a:schemeClr val="accent2"/>
                </a:solidFill>
              </a:rPr>
              <a:t>MAPAR </a:t>
            </a:r>
            <a:r>
              <a:rPr lang="fr-FR" sz="2000" dirty="0"/>
              <a:t>a décidé </a:t>
            </a:r>
            <a:r>
              <a:rPr lang="fr-FR" sz="2000" dirty="0" smtClean="0"/>
              <a:t>de soutenir  </a:t>
            </a:r>
            <a:r>
              <a:rPr lang="fr-FR" sz="2000" dirty="0" err="1"/>
              <a:t>Hery</a:t>
            </a:r>
            <a:r>
              <a:rPr lang="fr-FR" sz="2000" dirty="0"/>
              <a:t> </a:t>
            </a:r>
            <a:r>
              <a:rPr lang="fr-FR" sz="2000" dirty="0" err="1"/>
              <a:t>Rajaonarimampianina</a:t>
            </a:r>
            <a:r>
              <a:rPr lang="fr-FR" sz="2000" dirty="0"/>
              <a:t> </a:t>
            </a:r>
            <a:r>
              <a:rPr lang="fr-FR" sz="2000" dirty="0" smtClean="0"/>
              <a:t>et il est élu. </a:t>
            </a:r>
            <a:r>
              <a:rPr lang="fr-FR" sz="2000" dirty="0"/>
              <a:t>La </a:t>
            </a:r>
            <a:r>
              <a:rPr lang="fr-FR" sz="2000" b="1" dirty="0" smtClean="0">
                <a:solidFill>
                  <a:schemeClr val="accent2"/>
                </a:solidFill>
              </a:rPr>
              <a:t>parti</a:t>
            </a:r>
            <a:r>
              <a:rPr lang="fr-FR" sz="2000" dirty="0" smtClean="0"/>
              <a:t> </a:t>
            </a:r>
            <a:r>
              <a:rPr lang="fr-FR" sz="2000" b="1" dirty="0">
                <a:solidFill>
                  <a:schemeClr val="accent2"/>
                </a:solidFill>
              </a:rPr>
              <a:t>politique </a:t>
            </a:r>
            <a:r>
              <a:rPr lang="fr-FR" sz="2000" b="1" dirty="0" err="1">
                <a:solidFill>
                  <a:schemeClr val="accent2"/>
                </a:solidFill>
              </a:rPr>
              <a:t>Mapar</a:t>
            </a:r>
            <a:r>
              <a:rPr lang="fr-FR" sz="2000" b="1" dirty="0">
                <a:solidFill>
                  <a:schemeClr val="accent2"/>
                </a:solidFill>
              </a:rPr>
              <a:t> </a:t>
            </a:r>
            <a:r>
              <a:rPr lang="fr-FR" sz="2000" dirty="0"/>
              <a:t>a quand même réussi.</a:t>
            </a:r>
          </a:p>
          <a:p>
            <a:endParaRPr lang="x-none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18B10044-461C-480C-8135-9D6489362EAA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412093" y="1105727"/>
            <a:ext cx="2599425" cy="6241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68580" tIns="34290" rIns="68580" bIns="3429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b="1" kern="1200" cap="none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600" dirty="0">
                <a:solidFill>
                  <a:srgbClr val="FFFF00"/>
                </a:solidFill>
              </a:rPr>
              <a:t>Exemple</a:t>
            </a:r>
            <a:endParaRPr lang="x-none" sz="3600" dirty="0">
              <a:solidFill>
                <a:srgbClr val="FFFF00"/>
              </a:solidFill>
            </a:endParaRP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2F4102AD-990A-46A2-ACF8-8FCA5A7FCCD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1066203" y="2085440"/>
            <a:ext cx="2999850" cy="1891798"/>
          </a:xfrm>
          <a:prstGeom prst="rect">
            <a:avLst/>
          </a:prstGeom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5A8FE4D7-DF93-45C9-9AA7-8F67908C6D0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 cstate="print"/>
          <a:stretch>
            <a:fillRect/>
          </a:stretch>
        </p:blipFill>
        <p:spPr>
          <a:xfrm>
            <a:off x="5076056" y="2064081"/>
            <a:ext cx="3096343" cy="191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90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au 2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61581994"/>
              </p:ext>
            </p:extLst>
          </p:nvPr>
        </p:nvGraphicFramePr>
        <p:xfrm>
          <a:off x="0" y="332656"/>
          <a:ext cx="9144000" cy="6048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00553"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Domaine</a:t>
                      </a:r>
                      <a:endParaRPr lang="fr-FR" sz="2000" dirty="0"/>
                    </a:p>
                  </a:txBody>
                  <a:tcPr marL="68580" marR="68580" marT="34290" marB="34290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/>
                        <a:t>Pourquoi</a:t>
                      </a:r>
                    </a:p>
                    <a:p>
                      <a:endParaRPr lang="fr-FR" sz="2000" dirty="0"/>
                    </a:p>
                  </a:txBody>
                  <a:tcPr marL="68580" marR="68580" marT="34290" marB="34290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/>
                        <a:t>Comment </a:t>
                      </a:r>
                    </a:p>
                    <a:p>
                      <a:endParaRPr lang="fr-FR" sz="2000" dirty="0"/>
                    </a:p>
                  </a:txBody>
                  <a:tcPr marL="68580" marR="68580" marT="34290" marB="3429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/>
                        <a:t>Résultat</a:t>
                      </a:r>
                    </a:p>
                    <a:p>
                      <a:endParaRPr lang="fr-FR" sz="2000" dirty="0"/>
                    </a:p>
                  </a:txBody>
                  <a:tcPr marL="68580" marR="68580" marT="34290" marB="3429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/>
                        <a:t>Exemples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2000" dirty="0"/>
                    </a:p>
                    <a:p>
                      <a:endParaRPr lang="fr-FR" sz="2000" dirty="0"/>
                    </a:p>
                  </a:txBody>
                  <a:tcPr marL="68580" marR="68580" marT="34290" marB="3429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811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1" dirty="0">
                          <a:solidFill>
                            <a:srgbClr val="00B0F0"/>
                          </a:solidFill>
                        </a:rPr>
                        <a:t>Entreprise</a:t>
                      </a:r>
                    </a:p>
                    <a:p>
                      <a:endParaRPr lang="fr-FR" sz="2000" dirty="0"/>
                    </a:p>
                  </a:txBody>
                  <a:tcPr marL="68580" marR="68580" marT="34290" marB="3429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/>
                        <a:t>Pour </a:t>
                      </a:r>
                      <a:r>
                        <a:rPr lang="fr-FR" sz="2000" b="1" dirty="0">
                          <a:solidFill>
                            <a:srgbClr val="F6208B"/>
                          </a:solidFill>
                        </a:rPr>
                        <a:t>assurer la survie </a:t>
                      </a:r>
                      <a:r>
                        <a:rPr lang="fr-FR" sz="2000" b="0" dirty="0">
                          <a:solidFill>
                            <a:schemeClr val="bg1"/>
                          </a:solidFill>
                        </a:rPr>
                        <a:t>face à l’évolution du monde.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fr-FR" sz="20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2000" b="0" i="0" u="none" strike="noStrike" cap="none" dirty="0">
                          <a:solidFill>
                            <a:srgbClr val="FFFF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Augmenter le chiffre d’affaire de l’entreprise</a:t>
                      </a:r>
                      <a:endParaRPr lang="x-none" sz="2000" b="0" i="0" u="none" strike="noStrike" cap="none" dirty="0">
                        <a:solidFill>
                          <a:srgbClr val="FFFF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endParaRPr lang="fr-FR" sz="2000" dirty="0">
                        <a:solidFill>
                          <a:schemeClr val="bg1"/>
                        </a:solidFill>
                      </a:endParaRPr>
                    </a:p>
                    <a:p>
                      <a:endParaRPr lang="fr-FR" sz="2000" dirty="0"/>
                    </a:p>
                  </a:txBody>
                  <a:tcPr marL="68580" marR="68580" marT="34290" marB="3429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000" b="0" dirty="0">
                          <a:solidFill>
                            <a:schemeClr val="bg1"/>
                          </a:solidFill>
                        </a:rPr>
                        <a:t>- S’informer sur l’évolution du marché et les désirs des clients;</a:t>
                      </a:r>
                      <a:r>
                        <a:rPr lang="fr-FR" sz="2000" b="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fr-FR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chercher l’innovation </a:t>
                      </a:r>
                    </a:p>
                    <a:p>
                      <a:endParaRPr lang="fr-FR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fr-FR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x-none" sz="2000" b="0" i="0" u="none" strike="noStrike" cap="none" dirty="0">
                        <a:solidFill>
                          <a:srgbClr val="071339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endParaRPr lang="fr-FR" sz="2000" b="1" kern="12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endParaRPr lang="fr-FR" sz="2000" dirty="0"/>
                    </a:p>
                  </a:txBody>
                  <a:tcPr marL="68580" marR="68580" marT="34290" marB="3429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000" b="0" dirty="0">
                          <a:solidFill>
                            <a:schemeClr val="bg1"/>
                          </a:solidFill>
                        </a:rPr>
                        <a:t>- Satisfaction des clients;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2000" b="0" dirty="0">
                          <a:solidFill>
                            <a:schemeClr val="bg1"/>
                          </a:solidFill>
                        </a:rPr>
                        <a:t>Maintien ou augmentation du chiffre d’affaire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fr-FR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Prospérité de l’entreprise</a:t>
                      </a:r>
                      <a:endParaRPr lang="fr-FR" sz="20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fr-FR" sz="2000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endParaRPr lang="fr-FR" sz="2000" dirty="0"/>
                    </a:p>
                  </a:txBody>
                  <a:tcPr marL="68580" marR="68580" marT="34290" marB="3429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Remplacer le produit ou le modifier;</a:t>
                      </a:r>
                    </a:p>
                    <a:p>
                      <a:r>
                        <a:rPr lang="fr-F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Investir dans les marchés innovants.</a:t>
                      </a:r>
                      <a:endParaRPr lang="fr-FR" sz="2000" b="0" dirty="0"/>
                    </a:p>
                    <a:p>
                      <a:endParaRPr lang="fr-FR" sz="2000" dirty="0"/>
                    </a:p>
                    <a:p>
                      <a:r>
                        <a:rPr lang="fr-FR" sz="2000" kern="1200" dirty="0" err="1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youtube</a:t>
                      </a:r>
                      <a:endParaRPr lang="fr-FR" sz="2000" dirty="0">
                        <a:solidFill>
                          <a:srgbClr val="00B0F0"/>
                        </a:solidFill>
                      </a:endParaRPr>
                    </a:p>
                  </a:txBody>
                  <a:tcPr marL="68580" marR="68580" marT="34290" marB="3429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787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426930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au 2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68277287"/>
              </p:ext>
            </p:extLst>
          </p:nvPr>
        </p:nvGraphicFramePr>
        <p:xfrm>
          <a:off x="4" y="548680"/>
          <a:ext cx="9143995" cy="576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7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7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7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87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84493">
                <a:tc>
                  <a:txBody>
                    <a:bodyPr/>
                    <a:lstStyle/>
                    <a:p>
                      <a:endParaRPr lang="fr-FR" sz="2000" dirty="0"/>
                    </a:p>
                  </a:txBody>
                  <a:tcPr marL="68580" marR="68580" marT="34290" marB="34290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/>
                        <a:t>Pourquoi</a:t>
                      </a:r>
                    </a:p>
                    <a:p>
                      <a:endParaRPr lang="fr-FR" sz="2000" dirty="0"/>
                    </a:p>
                    <a:p>
                      <a:endParaRPr lang="fr-FR" sz="2000" dirty="0"/>
                    </a:p>
                  </a:txBody>
                  <a:tcPr marL="68580" marR="68580" marT="34290" marB="34290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Comment </a:t>
                      </a:r>
                    </a:p>
                  </a:txBody>
                  <a:tcPr marL="68580" marR="68580" marT="34290" marB="3429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/>
                        <a:t>Résultat</a:t>
                      </a:r>
                    </a:p>
                    <a:p>
                      <a:endParaRPr lang="fr-FR" sz="2000" dirty="0"/>
                    </a:p>
                    <a:p>
                      <a:endParaRPr lang="fr-FR" sz="2000" dirty="0"/>
                    </a:p>
                  </a:txBody>
                  <a:tcPr marL="68580" marR="68580" marT="34290" marB="3429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/>
                        <a:t>Exemples</a:t>
                      </a:r>
                    </a:p>
                    <a:p>
                      <a:endParaRPr lang="fr-FR" sz="2000" dirty="0"/>
                    </a:p>
                  </a:txBody>
                  <a:tcPr marL="68580" marR="68580" marT="34290" marB="3429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614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1" dirty="0">
                          <a:solidFill>
                            <a:srgbClr val="00B0F0"/>
                          </a:solidFill>
                        </a:rPr>
                        <a:t>Système d’information</a:t>
                      </a:r>
                    </a:p>
                    <a:p>
                      <a:endParaRPr lang="fr-FR" sz="2000" dirty="0"/>
                    </a:p>
                  </a:txBody>
                  <a:tcPr marL="68580" marR="68580" marT="34290" marB="3429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1" dirty="0" smtClean="0">
                          <a:solidFill>
                            <a:srgbClr val="FFFF00"/>
                          </a:solidFill>
                        </a:rPr>
                        <a:t>- Être </a:t>
                      </a:r>
                      <a:r>
                        <a:rPr lang="fr-FR" sz="2000" b="1" dirty="0">
                          <a:solidFill>
                            <a:srgbClr val="FFFF00"/>
                          </a:solidFill>
                        </a:rPr>
                        <a:t>à jour </a:t>
                      </a:r>
                      <a:r>
                        <a:rPr lang="fr-FR" sz="2000" dirty="0"/>
                        <a:t>et mieux suivre le cours des choses.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Améliorer </a:t>
                      </a:r>
                      <a:r>
                        <a:rPr lang="fr-FR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 </a:t>
                      </a:r>
                      <a:r>
                        <a:rPr lang="fr-FR" sz="2000" b="1" kern="1200" dirty="0">
                          <a:solidFill>
                            <a:srgbClr val="87FC1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vitesse de distribution</a:t>
                      </a:r>
                      <a:r>
                        <a:rPr lang="fr-FR" sz="2000" kern="1200" dirty="0">
                          <a:solidFill>
                            <a:srgbClr val="87FC1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2000" b="1" kern="1200" dirty="0">
                          <a:solidFill>
                            <a:srgbClr val="87FC1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d’informations</a:t>
                      </a:r>
                      <a:endParaRPr lang="fr-FR" sz="2000" dirty="0">
                        <a:solidFill>
                          <a:srgbClr val="87FC1C"/>
                        </a:solidFill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Améliorer </a:t>
                      </a:r>
                      <a:r>
                        <a:rPr lang="fr-FR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 </a:t>
                      </a:r>
                      <a:r>
                        <a:rPr lang="fr-FR" sz="2000" b="1" kern="1200" dirty="0">
                          <a:solidFill>
                            <a:srgbClr val="F6208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qualité et la fiabilité d’informations</a:t>
                      </a:r>
                      <a:r>
                        <a:rPr lang="fr-FR" sz="2000" kern="1200" dirty="0">
                          <a:solidFill>
                            <a:srgbClr val="F6208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distribuées</a:t>
                      </a:r>
                      <a:endParaRPr lang="fr-FR" sz="2000" dirty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20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000" b="0" dirty="0" smtClean="0">
                          <a:solidFill>
                            <a:schemeClr val="bg1"/>
                          </a:solidFill>
                        </a:rPr>
                        <a:t>- Communiquer </a:t>
                      </a:r>
                      <a:r>
                        <a:rPr lang="fr-FR" sz="2000" b="0" dirty="0">
                          <a:solidFill>
                            <a:schemeClr val="bg1"/>
                          </a:solidFill>
                        </a:rPr>
                        <a:t>et s’informer</a:t>
                      </a:r>
                    </a:p>
                    <a:p>
                      <a:endParaRPr lang="fr-FR" sz="2000" b="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Rendre </a:t>
                      </a:r>
                      <a:r>
                        <a:rPr lang="fr-FR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 réseau informatique plus performant via la fibre optiques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Sécuriser </a:t>
                      </a:r>
                      <a:r>
                        <a:rPr lang="fr-FR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l’information</a:t>
                      </a:r>
                      <a:endParaRPr lang="fr-FR" sz="2000" dirty="0"/>
                    </a:p>
                    <a:p>
                      <a:endParaRPr lang="fr-FR" sz="2000" dirty="0"/>
                    </a:p>
                  </a:txBody>
                  <a:tcPr marL="68580" marR="68580" marT="34290" marB="3429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000" b="0" dirty="0">
                          <a:solidFill>
                            <a:schemeClr val="bg1"/>
                          </a:solidFill>
                        </a:rPr>
                        <a:t>- Adaptation aux situations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2000" b="0" dirty="0">
                          <a:solidFill>
                            <a:schemeClr val="bg1"/>
                          </a:solidFill>
                        </a:rPr>
                        <a:t>Être prêt pour préparer l’avenir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fr-FR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Informations délivrés en temps réel</a:t>
                      </a:r>
                      <a:endParaRPr lang="fr-FR" sz="2000" dirty="0"/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fr-FR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Informations fiables </a:t>
                      </a:r>
                      <a:endParaRPr lang="fr-FR" sz="2000" dirty="0"/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fr-FR" sz="2000" b="1" kern="12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fr-FR" sz="2000" dirty="0"/>
                    </a:p>
                  </a:txBody>
                  <a:tcPr marL="68580" marR="68580" marT="34290" marB="3429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Connaissance </a:t>
                      </a:r>
                      <a:r>
                        <a:rPr lang="fr-F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 actualités des nouvelles technologies.</a:t>
                      </a:r>
                    </a:p>
                    <a:p>
                      <a:r>
                        <a:rPr lang="fr-F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 au plus simple : connaître la météo pour préparer les activités</a:t>
                      </a:r>
                      <a:endParaRPr lang="fr-FR" sz="2000" dirty="0"/>
                    </a:p>
                  </a:txBody>
                  <a:tcPr marL="68580" marR="68580" marT="34290" marB="3429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51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9;p34"/>
          <p:cNvSpPr txBox="1"/>
          <p:nvPr>
            <p:custDataLst>
              <p:tags r:id="rId1"/>
            </p:custDataLst>
          </p:nvPr>
        </p:nvSpPr>
        <p:spPr>
          <a:xfrm>
            <a:off x="4636475" y="2787284"/>
            <a:ext cx="3031869" cy="49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20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Domaines d’utilisation</a:t>
            </a:r>
            <a:endParaRPr sz="20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330;p34"/>
          <p:cNvSpPr txBox="1"/>
          <p:nvPr>
            <p:custDataLst>
              <p:tags r:id="rId2"/>
            </p:custDataLst>
          </p:nvPr>
        </p:nvSpPr>
        <p:spPr>
          <a:xfrm>
            <a:off x="1561818" y="1657565"/>
            <a:ext cx="1860019" cy="3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800" b="1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EVOLUTION</a:t>
            </a:r>
            <a:endParaRPr sz="1800" b="1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331;p34"/>
          <p:cNvSpPr txBox="1"/>
          <p:nvPr>
            <p:custDataLst>
              <p:tags r:id="rId3"/>
            </p:custDataLst>
          </p:nvPr>
        </p:nvSpPr>
        <p:spPr>
          <a:xfrm>
            <a:off x="4542986" y="1633565"/>
            <a:ext cx="3341381" cy="985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1600" b="1" dirty="0">
                <a:latin typeface="Montserrat"/>
                <a:ea typeface="Montserrat"/>
                <a:cs typeface="Montserrat"/>
                <a:sym typeface="Montserrat"/>
              </a:rPr>
              <a:t>Zoom est l’une des technologies qui ont connu une essor mondiale durant la crise du covid-19.</a:t>
            </a:r>
            <a:endParaRPr sz="16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Google Shape;335;p34"/>
          <p:cNvSpPr txBox="1"/>
          <p:nvPr>
            <p:custDataLst>
              <p:tags r:id="rId4"/>
            </p:custDataLst>
          </p:nvPr>
        </p:nvSpPr>
        <p:spPr>
          <a:xfrm>
            <a:off x="6161161" y="3359409"/>
            <a:ext cx="2371279" cy="2491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34290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Barlow"/>
              <a:buChar char="■"/>
            </a:pPr>
            <a:r>
              <a:rPr lang="en" sz="28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Education</a:t>
            </a:r>
            <a:endParaRPr sz="2800" dirty="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342900" indent="-228600" algn="l"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Barlow"/>
              <a:buChar char="■"/>
            </a:pPr>
            <a:r>
              <a:rPr lang="en" sz="28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Travail</a:t>
            </a:r>
            <a:endParaRPr sz="2800" dirty="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342900" indent="-228600" algn="l">
              <a:spcBef>
                <a:spcPts val="750"/>
              </a:spcBef>
              <a:spcAft>
                <a:spcPts val="750"/>
              </a:spcAft>
              <a:buClr>
                <a:schemeClr val="dk2"/>
              </a:buClr>
              <a:buSzPts val="1200"/>
              <a:buFont typeface="Barlow"/>
              <a:buChar char="■"/>
            </a:pPr>
            <a:r>
              <a:rPr lang="en" sz="28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Conférence</a:t>
            </a:r>
            <a:endParaRPr sz="2800" dirty="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8" name="Google Shape;336;p34">
            <a:hlinkClick r:id="rId9"/>
          </p:cNvPr>
          <p:cNvPicPr preferRelativeResize="0"/>
          <p:nvPr>
            <p:custDataLst>
              <p:tags r:id="rId5"/>
            </p:custDataLst>
          </p:nvPr>
        </p:nvPicPr>
        <p:blipFill rotWithShape="1">
          <a:blip r:embed="rId10" cstate="print">
            <a:alphaModFix/>
          </a:blip>
          <a:srcRect l="16856" r="16856"/>
          <a:stretch/>
        </p:blipFill>
        <p:spPr>
          <a:xfrm>
            <a:off x="4357708" y="3717031"/>
            <a:ext cx="1803453" cy="1764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058FBB6-2F85-43D4-8691-CDA686546F1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1331640" y="2241433"/>
            <a:ext cx="2357897" cy="3239818"/>
          </a:xfrm>
          <a:prstGeom prst="rect">
            <a:avLst/>
          </a:prstGeom>
        </p:spPr>
      </p:pic>
      <p:sp>
        <p:nvSpPr>
          <p:cNvPr id="10" name="Rectangle 9"/>
          <p:cNvSpPr/>
          <p:nvPr>
            <p:custDataLst>
              <p:tags r:id="rId7"/>
            </p:custDataLst>
          </p:nvPr>
        </p:nvSpPr>
        <p:spPr>
          <a:xfrm>
            <a:off x="1187624" y="5481251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800" dirty="0"/>
              <a:t>ZOOM: visioconférence</a:t>
            </a:r>
          </a:p>
        </p:txBody>
      </p:sp>
    </p:spTree>
    <p:extLst>
      <p:ext uri="{BB962C8B-B14F-4D97-AF65-F5344CB8AC3E}">
        <p14:creationId xmlns:p14="http://schemas.microsoft.com/office/powerpoint/2010/main" val="6352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11560" y="476672"/>
            <a:ext cx="8338120" cy="715962"/>
          </a:xfrm>
        </p:spPr>
        <p:txBody>
          <a:bodyPr/>
          <a:lstStyle/>
          <a:p>
            <a:r>
              <a:rPr lang="fr-F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Les membres de notre groupe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79512" y="1556792"/>
            <a:ext cx="8712968" cy="4191000"/>
          </a:xfrm>
        </p:spPr>
        <p:txBody>
          <a:bodyPr/>
          <a:lstStyle/>
          <a:p>
            <a:r>
              <a:rPr lang="fr-FR" dirty="0" smtClean="0"/>
              <a:t>LEONG Joyce Whitman </a:t>
            </a:r>
            <a:r>
              <a:rPr lang="fr-FR" dirty="0" err="1" smtClean="0"/>
              <a:t>Herisoa</a:t>
            </a:r>
            <a:r>
              <a:rPr lang="fr-FR" dirty="0" smtClean="0"/>
              <a:t> N°10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RANDRIAMIHAJARIVO </a:t>
            </a:r>
            <a:r>
              <a:rPr lang="fr-FR" dirty="0" err="1" smtClean="0"/>
              <a:t>Harena</a:t>
            </a:r>
            <a:r>
              <a:rPr lang="fr-FR" dirty="0"/>
              <a:t> </a:t>
            </a:r>
            <a:r>
              <a:rPr lang="fr-FR" dirty="0" smtClean="0"/>
              <a:t>N°32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RAKOTOARINAIVO </a:t>
            </a:r>
            <a:r>
              <a:rPr lang="fr-FR" dirty="0" err="1" smtClean="0"/>
              <a:t>Diamondra</a:t>
            </a:r>
            <a:r>
              <a:rPr lang="fr-FR" dirty="0" smtClean="0"/>
              <a:t> N°18</a:t>
            </a:r>
          </a:p>
          <a:p>
            <a:endParaRPr lang="fr-FR" dirty="0" smtClean="0"/>
          </a:p>
          <a:p>
            <a:r>
              <a:rPr lang="fr-FR" dirty="0" smtClean="0"/>
              <a:t>TSIAZONAVO </a:t>
            </a:r>
            <a:r>
              <a:rPr lang="fr-FR" dirty="0" err="1"/>
              <a:t>Maminkasina</a:t>
            </a:r>
            <a:r>
              <a:rPr lang="fr-FR" dirty="0"/>
              <a:t> Arielle </a:t>
            </a:r>
            <a:r>
              <a:rPr lang="fr-FR" dirty="0" smtClean="0"/>
              <a:t>N°41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097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>
                <a:solidFill>
                  <a:srgbClr val="FFFF00"/>
                </a:solidFill>
              </a:rPr>
              <a:t>Conclusion :</a:t>
            </a:r>
          </a:p>
        </p:txBody>
      </p:sp>
      <p:sp>
        <p:nvSpPr>
          <p:cNvPr id="4" name="Flèche droite 3"/>
          <p:cNvSpPr/>
          <p:nvPr>
            <p:custDataLst>
              <p:tags r:id="rId2"/>
            </p:custDataLst>
          </p:nvPr>
        </p:nvSpPr>
        <p:spPr bwMode="auto">
          <a:xfrm>
            <a:off x="569256" y="2708920"/>
            <a:ext cx="978408" cy="484632"/>
          </a:xfrm>
          <a:prstGeom prst="rightArrow">
            <a:avLst/>
          </a:prstGeom>
          <a:solidFill>
            <a:srgbClr val="87FC1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Flèche droite 4"/>
          <p:cNvSpPr/>
          <p:nvPr>
            <p:custDataLst>
              <p:tags r:id="rId3"/>
            </p:custDataLst>
          </p:nvPr>
        </p:nvSpPr>
        <p:spPr bwMode="auto">
          <a:xfrm>
            <a:off x="569256" y="3717032"/>
            <a:ext cx="978408" cy="484632"/>
          </a:xfrm>
          <a:prstGeom prst="rightArrow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Flèche droite 5"/>
          <p:cNvSpPr/>
          <p:nvPr>
            <p:custDataLst>
              <p:tags r:id="rId4"/>
            </p:custDataLst>
          </p:nvPr>
        </p:nvSpPr>
        <p:spPr bwMode="auto">
          <a:xfrm>
            <a:off x="611560" y="4725144"/>
            <a:ext cx="978408" cy="484632"/>
          </a:xfrm>
          <a:prstGeom prst="rightArrow">
            <a:avLst/>
          </a:prstGeom>
          <a:solidFill>
            <a:srgbClr val="F6208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Flèche droite 6"/>
          <p:cNvSpPr/>
          <p:nvPr>
            <p:custDataLst>
              <p:tags r:id="rId5"/>
            </p:custDataLst>
          </p:nvPr>
        </p:nvSpPr>
        <p:spPr bwMode="auto">
          <a:xfrm>
            <a:off x="611560" y="5733256"/>
            <a:ext cx="978408" cy="484632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à coins arrondis 7"/>
          <p:cNvSpPr/>
          <p:nvPr>
            <p:custDataLst>
              <p:tags r:id="rId6"/>
            </p:custDataLst>
          </p:nvPr>
        </p:nvSpPr>
        <p:spPr bwMode="auto">
          <a:xfrm>
            <a:off x="1763688" y="2492896"/>
            <a:ext cx="7056784" cy="936104"/>
          </a:xfrm>
          <a:prstGeom prst="roundRect">
            <a:avLst/>
          </a:prstGeom>
          <a:solidFill>
            <a:srgbClr val="87FC1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fr-FR" sz="1600" b="1" dirty="0" smtClean="0">
                <a:solidFill>
                  <a:srgbClr val="000000"/>
                </a:solidFill>
              </a:rPr>
              <a:t>La gestion du changement n’est pas une nouveauté, </a:t>
            </a:r>
          </a:p>
          <a:p>
            <a:r>
              <a:rPr lang="fr-FR" sz="1600" b="1" dirty="0" smtClean="0">
                <a:solidFill>
                  <a:srgbClr val="000000"/>
                </a:solidFill>
              </a:rPr>
              <a:t>c’est elle </a:t>
            </a:r>
            <a:r>
              <a:rPr lang="en-US" sz="1600" b="1" dirty="0" smtClean="0">
                <a:solidFill>
                  <a:srgbClr val="000000"/>
                </a:solidFill>
              </a:rPr>
              <a:t>qui a conduit à  </a:t>
            </a:r>
            <a:r>
              <a:rPr lang="en-US" sz="1600" b="1" dirty="0" err="1" smtClean="0">
                <a:solidFill>
                  <a:srgbClr val="000000"/>
                </a:solidFill>
              </a:rPr>
              <a:t>l’existence</a:t>
            </a:r>
            <a:r>
              <a:rPr lang="en-US" sz="1600" b="1" dirty="0" smtClean="0">
                <a:solidFill>
                  <a:srgbClr val="000000"/>
                </a:solidFill>
              </a:rPr>
              <a:t> des enterprises </a:t>
            </a:r>
            <a:r>
              <a:rPr lang="fr-FR" sz="1600" b="1" dirty="0" smtClean="0">
                <a:solidFill>
                  <a:srgbClr val="000000"/>
                </a:solidFill>
              </a:rPr>
              <a:t>actuelles</a:t>
            </a:r>
            <a:r>
              <a:rPr lang="en-US" sz="1600" dirty="0" smtClean="0">
                <a:solidFill>
                  <a:srgbClr val="000000"/>
                </a:solidFill>
              </a:rPr>
              <a:t>.</a:t>
            </a:r>
            <a:endParaRPr lang="fr-FR" sz="1600" dirty="0" smtClean="0">
              <a:solidFill>
                <a:srgbClr val="000000"/>
              </a:solidFill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9" name="Rectangle à coins arrondis 8"/>
          <p:cNvSpPr/>
          <p:nvPr>
            <p:custDataLst>
              <p:tags r:id="rId7"/>
            </p:custDataLst>
          </p:nvPr>
        </p:nvSpPr>
        <p:spPr bwMode="auto">
          <a:xfrm>
            <a:off x="1835696" y="3522712"/>
            <a:ext cx="6984776" cy="914400"/>
          </a:xfrm>
          <a:prstGeom prst="roundRect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800" b="1" dirty="0" smtClean="0">
                <a:solidFill>
                  <a:srgbClr val="000000"/>
                </a:solidFill>
              </a:rPr>
              <a:t>Le </a:t>
            </a:r>
            <a:r>
              <a:rPr lang="en-US" sz="1800" b="1" dirty="0" err="1" smtClean="0">
                <a:solidFill>
                  <a:srgbClr val="000000"/>
                </a:solidFill>
              </a:rPr>
              <a:t>principe</a:t>
            </a:r>
            <a:r>
              <a:rPr lang="en-US" sz="1800" b="1" dirty="0" smtClean="0">
                <a:solidFill>
                  <a:srgbClr val="000000"/>
                </a:solidFill>
              </a:rPr>
              <a:t> </a:t>
            </a:r>
            <a:r>
              <a:rPr lang="en-US" sz="1800" b="1" dirty="0" err="1" smtClean="0">
                <a:solidFill>
                  <a:srgbClr val="000000"/>
                </a:solidFill>
              </a:rPr>
              <a:t>est</a:t>
            </a:r>
            <a:r>
              <a:rPr lang="en-US" sz="1800" b="1" dirty="0" smtClean="0">
                <a:solidFill>
                  <a:srgbClr val="000000"/>
                </a:solidFill>
              </a:rPr>
              <a:t> de </a:t>
            </a:r>
            <a:r>
              <a:rPr lang="fr-FR" sz="1800" b="1" dirty="0" smtClean="0">
                <a:solidFill>
                  <a:srgbClr val="000000"/>
                </a:solidFill>
              </a:rPr>
              <a:t>réfléchir</a:t>
            </a:r>
            <a:r>
              <a:rPr lang="en-US" sz="1800" b="1" dirty="0" smtClean="0">
                <a:solidFill>
                  <a:srgbClr val="000000"/>
                </a:solidFill>
              </a:rPr>
              <a:t> aux </a:t>
            </a:r>
            <a:r>
              <a:rPr lang="fr-FR" sz="1800" b="1" dirty="0" smtClean="0">
                <a:solidFill>
                  <a:srgbClr val="000000"/>
                </a:solidFill>
              </a:rPr>
              <a:t>avantages</a:t>
            </a:r>
            <a:r>
              <a:rPr lang="en-US" sz="1800" b="1" dirty="0" smtClean="0">
                <a:solidFill>
                  <a:srgbClr val="000000"/>
                </a:solidFill>
              </a:rPr>
              <a:t> à </a:t>
            </a:r>
            <a:r>
              <a:rPr lang="en-US" sz="1800" b="1" dirty="0" err="1" smtClean="0">
                <a:solidFill>
                  <a:srgbClr val="000000"/>
                </a:solidFill>
              </a:rPr>
              <a:t>tirer</a:t>
            </a:r>
            <a:endParaRPr lang="en-US" sz="1800" b="1" dirty="0" smtClean="0">
              <a:solidFill>
                <a:srgbClr val="000000"/>
              </a:solidFill>
            </a:endParaRPr>
          </a:p>
          <a:p>
            <a:r>
              <a:rPr lang="fr-FR" sz="1800" b="1" dirty="0" smtClean="0">
                <a:solidFill>
                  <a:srgbClr val="000000"/>
                </a:solidFill>
              </a:rPr>
              <a:t> </a:t>
            </a:r>
            <a:r>
              <a:rPr lang="en-US" sz="1800" b="1" dirty="0" smtClean="0">
                <a:solidFill>
                  <a:srgbClr val="000000"/>
                </a:solidFill>
              </a:rPr>
              <a:t>d</a:t>
            </a:r>
            <a:r>
              <a:rPr lang="fr-FR" sz="1800" b="1" dirty="0" smtClean="0">
                <a:solidFill>
                  <a:srgbClr val="000000"/>
                </a:solidFill>
              </a:rPr>
              <a:t>e</a:t>
            </a:r>
            <a:r>
              <a:rPr lang="en-US" sz="1800" b="1" dirty="0" smtClean="0">
                <a:solidFill>
                  <a:srgbClr val="000000"/>
                </a:solidFill>
              </a:rPr>
              <a:t>s</a:t>
            </a:r>
            <a:r>
              <a:rPr lang="fr-FR" sz="1800" b="1" dirty="0" smtClean="0">
                <a:solidFill>
                  <a:srgbClr val="000000"/>
                </a:solidFill>
              </a:rPr>
              <a:t> changement</a:t>
            </a:r>
            <a:r>
              <a:rPr lang="en-US" sz="1800" b="1" dirty="0" smtClean="0">
                <a:solidFill>
                  <a:srgbClr val="000000"/>
                </a:solidFill>
              </a:rPr>
              <a:t>s</a:t>
            </a:r>
            <a:r>
              <a:rPr lang="fr-FR" sz="1800" b="1" dirty="0" smtClean="0">
                <a:solidFill>
                  <a:srgbClr val="000000"/>
                </a:solidFill>
              </a:rPr>
              <a:t>.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à coins arrondis 9"/>
          <p:cNvSpPr/>
          <p:nvPr>
            <p:custDataLst>
              <p:tags r:id="rId8"/>
            </p:custDataLst>
          </p:nvPr>
        </p:nvSpPr>
        <p:spPr bwMode="auto">
          <a:xfrm>
            <a:off x="1763688" y="4530824"/>
            <a:ext cx="7056784" cy="914400"/>
          </a:xfrm>
          <a:prstGeom prst="roundRect">
            <a:avLst/>
          </a:prstGeom>
          <a:solidFill>
            <a:srgbClr val="F6208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800" b="1" dirty="0" smtClean="0">
                <a:solidFill>
                  <a:srgbClr val="000000"/>
                </a:solidFill>
              </a:rPr>
              <a:t>Et en faire un </a:t>
            </a:r>
            <a:r>
              <a:rPr lang="en-US" sz="1800" b="1" dirty="0" err="1" smtClean="0">
                <a:solidFill>
                  <a:srgbClr val="000000"/>
                </a:solidFill>
              </a:rPr>
              <a:t>tremplin</a:t>
            </a:r>
            <a:r>
              <a:rPr lang="en-US" sz="1800" b="1" dirty="0" smtClean="0">
                <a:solidFill>
                  <a:srgbClr val="000000"/>
                </a:solidFill>
              </a:rPr>
              <a:t> pour son </a:t>
            </a:r>
            <a:r>
              <a:rPr lang="en-US" sz="1800" b="1" dirty="0" err="1" smtClean="0">
                <a:solidFill>
                  <a:srgbClr val="000000"/>
                </a:solidFill>
              </a:rPr>
              <a:t>entreprise</a:t>
            </a:r>
            <a:r>
              <a:rPr lang="en-US" sz="1800" b="1" dirty="0" smtClean="0">
                <a:solidFill>
                  <a:srgbClr val="000000"/>
                </a:solidFill>
              </a:rPr>
              <a:t>.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à coins arrondis 11"/>
          <p:cNvSpPr/>
          <p:nvPr>
            <p:custDataLst>
              <p:tags r:id="rId9"/>
            </p:custDataLst>
          </p:nvPr>
        </p:nvSpPr>
        <p:spPr bwMode="auto">
          <a:xfrm>
            <a:off x="1763688" y="5538936"/>
            <a:ext cx="7056784" cy="914400"/>
          </a:xfrm>
          <a:prstGeom prst="round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fr-FR" sz="1800" b="1" dirty="0" smtClean="0">
                <a:solidFill>
                  <a:srgbClr val="000000"/>
                </a:solidFill>
              </a:rPr>
              <a:t>Gérer le changement de façon efficace augmente</a:t>
            </a:r>
          </a:p>
          <a:p>
            <a:r>
              <a:rPr lang="fr-FR" sz="1800" b="1" dirty="0" smtClean="0">
                <a:solidFill>
                  <a:srgbClr val="000000"/>
                </a:solidFill>
              </a:rPr>
              <a:t> considérablement le taux de réussite du projet.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18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E2CA4E-AF68-4395-B3D7-6267CD8254C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>
                <a:solidFill>
                  <a:srgbClr val="FFFF00"/>
                </a:solidFill>
              </a:rPr>
              <a:t>Plus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FD094C-293A-4866-B461-74EAAA613486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914400" y="2438400"/>
            <a:ext cx="7978080" cy="2646784"/>
          </a:xfrm>
        </p:spPr>
        <p:txBody>
          <a:bodyPr/>
          <a:lstStyle/>
          <a:p>
            <a:pPr marL="0" indent="0">
              <a:buNone/>
            </a:pPr>
            <a:endParaRPr lang="fr-FR" sz="4000" dirty="0"/>
          </a:p>
          <a:p>
            <a:pPr marL="0" indent="0">
              <a:lnSpc>
                <a:spcPct val="150000"/>
              </a:lnSpc>
              <a:buNone/>
            </a:pPr>
            <a:r>
              <a:rPr lang="fr-FR" sz="1800" dirty="0">
                <a:solidFill>
                  <a:srgbClr val="FFFFFF"/>
                </a:solidFill>
              </a:rPr>
              <a:t>Pour plus de précision nous vous invitons à regarder </a:t>
            </a:r>
            <a:r>
              <a:rPr lang="fr-FR" sz="1800" dirty="0" smtClean="0">
                <a:solidFill>
                  <a:srgbClr val="FFFFFF"/>
                </a:solidFill>
              </a:rPr>
              <a:t>cette vidéo sur </a:t>
            </a:r>
            <a:r>
              <a:rPr lang="fr-FR" sz="1800" b="1" dirty="0" smtClean="0">
                <a:solidFill>
                  <a:srgbClr val="00B0F0"/>
                </a:solidFill>
              </a:rPr>
              <a:t>La </a:t>
            </a:r>
            <a:endParaRPr lang="fr-FR" sz="1800" b="1" dirty="0">
              <a:solidFill>
                <a:srgbClr val="00B0F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fr-FR" sz="1800" b="1" dirty="0">
                <a:solidFill>
                  <a:srgbClr val="00B0F0"/>
                </a:solidFill>
              </a:rPr>
              <a:t>Gestion de </a:t>
            </a:r>
            <a:r>
              <a:rPr lang="fr-FR" sz="1800" b="1" dirty="0" smtClean="0">
                <a:solidFill>
                  <a:srgbClr val="00B0F0"/>
                </a:solidFill>
              </a:rPr>
              <a:t>changements</a:t>
            </a:r>
            <a:r>
              <a:rPr lang="fr-FR" sz="1800" dirty="0" smtClean="0"/>
              <a:t>  pour plus d’explication.</a:t>
            </a:r>
            <a:endParaRPr lang="fr-FR" sz="1800" dirty="0"/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r>
              <a:rPr lang="en-US" sz="1800" dirty="0"/>
              <a:t>			</a:t>
            </a:r>
          </a:p>
          <a:p>
            <a:pPr marL="0" indent="0">
              <a:buNone/>
            </a:pPr>
            <a:r>
              <a:rPr lang="en-US" sz="1800" dirty="0"/>
              <a:t>		</a:t>
            </a:r>
            <a:r>
              <a:rPr lang="en-US" sz="1800" dirty="0">
                <a:solidFill>
                  <a:srgbClr val="00B0F0"/>
                </a:solidFill>
              </a:rPr>
              <a:t>	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225304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stion de changement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18300" y="-99392"/>
            <a:ext cx="9125700" cy="6858000"/>
          </a:xfrm>
        </p:spPr>
      </p:pic>
    </p:spTree>
    <p:extLst>
      <p:ext uri="{BB962C8B-B14F-4D97-AF65-F5344CB8AC3E}">
        <p14:creationId xmlns:p14="http://schemas.microsoft.com/office/powerpoint/2010/main" val="328271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7" descr="Illustration gratuite: Merci, Mrc, Fond, Smiley, Mots ...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91226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699AC3C-FE44-4341-B799-F20DE8937C2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02062" y="235148"/>
            <a:ext cx="72552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PLAN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E20D09A7-83DA-47D7-8835-65AA6E22E22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474930" y="1301174"/>
            <a:ext cx="1112273" cy="85954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75430F2-C29B-490A-A12B-C953EE76E860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2359993" y="1301174"/>
            <a:ext cx="5111417" cy="859540"/>
            <a:chOff x="2189480" y="2153920"/>
            <a:chExt cx="7213599" cy="1137920"/>
          </a:xfrm>
        </p:grpSpPr>
        <p:sp>
          <p:nvSpPr>
            <p:cNvPr id="3" name="Arrow: Chevron 2">
              <a:extLst>
                <a:ext uri="{FF2B5EF4-FFF2-40B4-BE49-F238E27FC236}">
                  <a16:creationId xmlns:a16="http://schemas.microsoft.com/office/drawing/2014/main" id="{E4902C58-E153-4BF7-950A-D1AAB4AFC986}"/>
                </a:ext>
              </a:extLst>
            </p:cNvPr>
            <p:cNvSpPr/>
            <p:nvPr/>
          </p:nvSpPr>
          <p:spPr>
            <a:xfrm>
              <a:off x="2189480" y="2153920"/>
              <a:ext cx="7172960" cy="1137920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AE41742-CF4A-4F94-8B35-9ACD7CFFA56B}"/>
                </a:ext>
              </a:extLst>
            </p:cNvPr>
            <p:cNvSpPr/>
            <p:nvPr/>
          </p:nvSpPr>
          <p:spPr>
            <a:xfrm>
              <a:off x="7779408" y="2153920"/>
              <a:ext cx="1623671" cy="1137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83FC3BF6-085A-465A-AC29-C6850C13445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474930" y="2247496"/>
            <a:ext cx="1112273" cy="85954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C62A3799-0CD7-4C64-8242-AC9EA24CA07C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2359993" y="2247496"/>
            <a:ext cx="5111417" cy="859540"/>
            <a:chOff x="2189480" y="2153920"/>
            <a:chExt cx="7213599" cy="1137920"/>
          </a:xfrm>
          <a:solidFill>
            <a:schemeClr val="accent2"/>
          </a:solidFill>
        </p:grpSpPr>
        <p:sp>
          <p:nvSpPr>
            <p:cNvPr id="11" name="Arrow: Chevron 10">
              <a:extLst>
                <a:ext uri="{FF2B5EF4-FFF2-40B4-BE49-F238E27FC236}">
                  <a16:creationId xmlns:a16="http://schemas.microsoft.com/office/drawing/2014/main" id="{69D05AF8-0362-40E3-A7E7-10278B88F503}"/>
                </a:ext>
              </a:extLst>
            </p:cNvPr>
            <p:cNvSpPr/>
            <p:nvPr/>
          </p:nvSpPr>
          <p:spPr>
            <a:xfrm>
              <a:off x="2189480" y="2153920"/>
              <a:ext cx="7172960" cy="113792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0053719-8142-4D73-BD76-5FA6F7C9E069}"/>
                </a:ext>
              </a:extLst>
            </p:cNvPr>
            <p:cNvSpPr/>
            <p:nvPr/>
          </p:nvSpPr>
          <p:spPr>
            <a:xfrm>
              <a:off x="7779408" y="2153920"/>
              <a:ext cx="1623671" cy="1137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8645047F-D9CB-4CC1-BC0F-1C4292F5A94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474930" y="3193816"/>
            <a:ext cx="1112273" cy="859540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13">
            <a:extLst>
              <a:ext uri="{FF2B5EF4-FFF2-40B4-BE49-F238E27FC236}">
                <a16:creationId xmlns:a16="http://schemas.microsoft.com/office/drawing/2014/main" id="{1F283355-3C29-4FB8-A131-09D9EB725ACF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2359993" y="3193816"/>
            <a:ext cx="5111417" cy="859540"/>
            <a:chOff x="2189480" y="2153920"/>
            <a:chExt cx="7213599" cy="1137920"/>
          </a:xfrm>
          <a:solidFill>
            <a:schemeClr val="accent4"/>
          </a:solidFill>
        </p:grpSpPr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7CEDD191-1D4E-49C5-8444-8F22619709F6}"/>
                </a:ext>
              </a:extLst>
            </p:cNvPr>
            <p:cNvSpPr/>
            <p:nvPr/>
          </p:nvSpPr>
          <p:spPr>
            <a:xfrm>
              <a:off x="2189480" y="2153920"/>
              <a:ext cx="7172960" cy="113792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65D71D-6D12-4F7F-8EFA-813DA9004804}"/>
                </a:ext>
              </a:extLst>
            </p:cNvPr>
            <p:cNvSpPr/>
            <p:nvPr/>
          </p:nvSpPr>
          <p:spPr>
            <a:xfrm>
              <a:off x="7779408" y="2153920"/>
              <a:ext cx="1623671" cy="1137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BF9B6AB6-6147-424D-8F82-81A2B273645F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474930" y="4140138"/>
            <a:ext cx="1112273" cy="859540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17">
            <a:extLst>
              <a:ext uri="{FF2B5EF4-FFF2-40B4-BE49-F238E27FC236}">
                <a16:creationId xmlns:a16="http://schemas.microsoft.com/office/drawing/2014/main" id="{E733BE8E-BFBE-43EA-A9FD-BD45F197DD84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2392300" y="4134775"/>
            <a:ext cx="5111417" cy="859540"/>
            <a:chOff x="2189480" y="2153920"/>
            <a:chExt cx="7213599" cy="1137920"/>
          </a:xfrm>
          <a:solidFill>
            <a:schemeClr val="accent5"/>
          </a:solidFill>
        </p:grpSpPr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1E05DB33-7027-4243-B2B1-AE959B934587}"/>
                </a:ext>
              </a:extLst>
            </p:cNvPr>
            <p:cNvSpPr/>
            <p:nvPr/>
          </p:nvSpPr>
          <p:spPr>
            <a:xfrm>
              <a:off x="2189480" y="2153920"/>
              <a:ext cx="7172960" cy="113792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3CAB0D8-22D4-44B8-BBE1-517EC44C45DC}"/>
                </a:ext>
              </a:extLst>
            </p:cNvPr>
            <p:cNvSpPr/>
            <p:nvPr/>
          </p:nvSpPr>
          <p:spPr>
            <a:xfrm>
              <a:off x="7779408" y="2153920"/>
              <a:ext cx="1623671" cy="1137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2A83EA8-E44D-4CC9-982F-1B8B609D21F2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525353" y="1371474"/>
            <a:ext cx="757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01</a:t>
            </a:r>
            <a:endParaRPr kumimoji="0" lang="en-GB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674A17-AAE5-4964-89E9-E927EF4D90FD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525353" y="2314660"/>
            <a:ext cx="757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2</a:t>
            </a:r>
            <a:endParaRPr kumimoji="0" lang="en-GB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9FA8CE-2609-4B18-A96B-C2D56CF5BE9D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525353" y="3282001"/>
            <a:ext cx="757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3</a:t>
            </a:r>
            <a:endParaRPr kumimoji="0" lang="en-GB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B775DB-7BDA-40F8-8943-FE3A0A82B375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525353" y="4215965"/>
            <a:ext cx="757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4</a:t>
            </a:r>
            <a:endParaRPr kumimoji="0" lang="en-GB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22EE78-8826-4D13-896F-3CE387814C90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2880040" y="1431890"/>
            <a:ext cx="3486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Contexte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21EF9FC-F363-4D04-8D70-B84B5D145B65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2880040" y="2366610"/>
            <a:ext cx="3486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Enjeux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A837B94-CD7C-46F8-B906-D4E292308213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2880040" y="3331810"/>
            <a:ext cx="3486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Problématique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2D7612-B51C-417D-8AB4-D43CA5AFCC99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2880040" y="4271610"/>
            <a:ext cx="3486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Bien </a:t>
            </a:r>
            <a:r>
              <a:rPr lang="en-US" sz="2000" b="1" dirty="0" err="1" smtClean="0">
                <a:solidFill>
                  <a:srgbClr val="000000"/>
                </a:solidFill>
                <a:latin typeface="Open Sans" panose="020B0606030504020204" pitchFamily="34" charset="0"/>
              </a:rPr>
              <a:t>réussir</a:t>
            </a:r>
            <a:r>
              <a:rPr kumimoji="0" lang="en-US" sz="2000" b="1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 la gestion de changement 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8070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3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DF9411-EA7D-4D4E-A03E-C9925753263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79512" y="836712"/>
            <a:ext cx="5832648" cy="374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rgbClr val="FFFFFF"/>
                </a:solidFill>
                <a:latin typeface="Noto Sans Disp SemCond SemBd" panose="020B0702040504020204" pitchFamily="34"/>
                <a:ea typeface="Noto Sans Disp SemCond SemBd" panose="020B0702040504020204" pitchFamily="34"/>
                <a:cs typeface="Noto Sans Disp SemCond SemBd" panose="020B0702040504020204" pitchFamily="34"/>
              </a:rPr>
              <a:t>“</a:t>
            </a:r>
            <a:r>
              <a:rPr lang="en-US" sz="4400" dirty="0" err="1" smtClean="0">
                <a:solidFill>
                  <a:srgbClr val="FFFFFF"/>
                </a:solidFill>
                <a:latin typeface="Noto Sans Disp SemCond SemBd" panose="020B0702040504020204" pitchFamily="34"/>
                <a:ea typeface="Noto Sans Disp SemCond SemBd" panose="020B0702040504020204" pitchFamily="34"/>
                <a:cs typeface="Noto Sans Disp SemCond SemBd" panose="020B0702040504020204" pitchFamily="34"/>
              </a:rPr>
              <a:t>L’innovation</a:t>
            </a:r>
            <a:r>
              <a:rPr lang="en-US" sz="4400" dirty="0" smtClean="0">
                <a:solidFill>
                  <a:srgbClr val="FFFFFF"/>
                </a:solidFill>
                <a:latin typeface="Noto Sans Disp SemCond SemBd" panose="020B0702040504020204" pitchFamily="34"/>
                <a:ea typeface="Noto Sans Disp SemCond SemBd" panose="020B0702040504020204" pitchFamily="34"/>
                <a:cs typeface="Noto Sans Disp SemCond SemBd" panose="020B0702040504020204" pitchFamily="34"/>
              </a:rPr>
              <a:t> </a:t>
            </a:r>
            <a:r>
              <a:rPr lang="en-US" sz="4400" dirty="0" err="1" smtClean="0">
                <a:solidFill>
                  <a:srgbClr val="FFFFFF"/>
                </a:solidFill>
                <a:latin typeface="Noto Sans Disp SemCond SemBd" panose="020B0702040504020204" pitchFamily="34"/>
                <a:ea typeface="Noto Sans Disp SemCond SemBd" panose="020B0702040504020204" pitchFamily="34"/>
                <a:cs typeface="Noto Sans Disp SemCond SemBd" panose="020B0702040504020204" pitchFamily="34"/>
              </a:rPr>
              <a:t>systématique</a:t>
            </a:r>
            <a:r>
              <a:rPr lang="en-US" sz="4400" dirty="0" smtClean="0">
                <a:solidFill>
                  <a:srgbClr val="FFFFFF"/>
                </a:solidFill>
                <a:latin typeface="Noto Sans Disp SemCond SemBd" panose="020B0702040504020204" pitchFamily="34"/>
                <a:ea typeface="Noto Sans Disp SemCond SemBd" panose="020B0702040504020204" pitchFamily="34"/>
                <a:cs typeface="Noto Sans Disp SemCond SemBd" panose="020B0702040504020204" pitchFamily="34"/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  <a:latin typeface="Noto Sans Disp SemCond SemBd" panose="020B0702040504020204" pitchFamily="34"/>
                <a:ea typeface="Noto Sans Disp SemCond SemBd" panose="020B0702040504020204" pitchFamily="34"/>
                <a:cs typeface="Noto Sans Disp SemCond SemBd" panose="020B0702040504020204" pitchFamily="34"/>
              </a:rPr>
              <a:t>requiert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Disp SemCond SemBd" panose="020B0702040504020204" pitchFamily="34"/>
                <a:ea typeface="Noto Sans Disp SemCond SemBd" panose="020B0702040504020204" pitchFamily="34"/>
                <a:cs typeface="Noto Sans Disp SemCond SemBd" panose="020B0702040504020204" pitchFamily="34"/>
              </a:rPr>
              <a:t> </a:t>
            </a:r>
            <a:r>
              <a:rPr lang="en-US" sz="4400" dirty="0" smtClean="0">
                <a:solidFill>
                  <a:schemeClr val="bg1"/>
                </a:solidFill>
                <a:latin typeface="Noto Sans Disp SemCond SemBd" panose="020B0702040504020204" pitchFamily="34"/>
                <a:ea typeface="Noto Sans Disp SemCond SemBd" panose="020B0702040504020204" pitchFamily="34"/>
                <a:cs typeface="Noto Sans Disp SemCond SemBd" panose="020B0702040504020204" pitchFamily="34"/>
              </a:rPr>
              <a:t>la</a:t>
            </a:r>
            <a:r>
              <a:rPr lang="en-US" sz="4400" dirty="0" smtClean="0">
                <a:solidFill>
                  <a:srgbClr val="C2C923"/>
                </a:solidFill>
                <a:latin typeface="Noto Sans Disp SemCond SemBd" panose="020B0702040504020204" pitchFamily="34"/>
                <a:ea typeface="Noto Sans Disp SemCond SemBd" panose="020B0702040504020204" pitchFamily="34"/>
                <a:cs typeface="Noto Sans Disp SemCond SemBd" panose="020B0702040504020204" pitchFamily="34"/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  <a:latin typeface="Noto Sans Disp SemCond SemBd" panose="020B0702040504020204" pitchFamily="34"/>
                <a:ea typeface="Noto Sans Disp SemCond SemBd" panose="020B0702040504020204" pitchFamily="34"/>
                <a:cs typeface="Noto Sans Disp SemCond SemBd" panose="020B0702040504020204" pitchFamily="34"/>
              </a:rPr>
              <a:t>volonté</a:t>
            </a:r>
            <a:r>
              <a:rPr lang="en-US" sz="4400" dirty="0" smtClean="0">
                <a:solidFill>
                  <a:srgbClr val="C2C923"/>
                </a:solidFill>
                <a:latin typeface="Noto Sans Disp SemCond SemBd" panose="020B0702040504020204" pitchFamily="34"/>
                <a:ea typeface="Noto Sans Disp SemCond SemBd" panose="020B0702040504020204" pitchFamily="34"/>
                <a:cs typeface="Noto Sans Disp SemCond SemBd" panose="020B0702040504020204" pitchFamily="34"/>
              </a:rPr>
              <a:t> </a:t>
            </a:r>
            <a:r>
              <a:rPr lang="en-US" sz="4400" dirty="0" smtClean="0">
                <a:solidFill>
                  <a:schemeClr val="bg1"/>
                </a:solidFill>
                <a:latin typeface="Noto Sans Disp SemCond SemBd" panose="020B0702040504020204" pitchFamily="34"/>
                <a:ea typeface="Noto Sans Disp SemCond SemBd" panose="020B0702040504020204" pitchFamily="34"/>
                <a:cs typeface="Noto Sans Disp SemCond SemBd" panose="020B0702040504020204" pitchFamily="34"/>
              </a:rPr>
              <a:t>de</a:t>
            </a:r>
            <a:r>
              <a:rPr lang="en-US" sz="4400" dirty="0" smtClean="0">
                <a:solidFill>
                  <a:srgbClr val="C2C923"/>
                </a:solidFill>
                <a:latin typeface="Noto Sans Disp SemCond SemBd" panose="020B0702040504020204" pitchFamily="34"/>
                <a:ea typeface="Noto Sans Disp SemCond SemBd" panose="020B0702040504020204" pitchFamily="34"/>
                <a:cs typeface="Noto Sans Disp SemCond SemBd" panose="020B0702040504020204" pitchFamily="34"/>
              </a:rPr>
              <a:t> </a:t>
            </a:r>
            <a:r>
              <a:rPr lang="en-US" sz="4400" dirty="0" smtClean="0">
                <a:solidFill>
                  <a:schemeClr val="bg1"/>
                </a:solidFill>
                <a:latin typeface="Noto Sans Disp SemCond SemBd" panose="020B0702040504020204" pitchFamily="34"/>
                <a:ea typeface="Noto Sans Disp SemCond SemBd" panose="020B0702040504020204" pitchFamily="34"/>
                <a:cs typeface="Noto Sans Disp SemCond SemBd" panose="020B0702040504020204" pitchFamily="34"/>
              </a:rPr>
              <a:t>considerer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2C923"/>
                </a:solidFill>
                <a:effectLst/>
                <a:uLnTx/>
                <a:uFillTx/>
                <a:latin typeface="Noto Sans Disp SemCond SemBd" panose="020B0702040504020204" pitchFamily="34"/>
                <a:ea typeface="Noto Sans Disp SemCond SemBd" panose="020B0702040504020204" pitchFamily="34"/>
                <a:cs typeface="Noto Sans Disp SemCond SemBd" panose="020B0702040504020204" pitchFamily="34"/>
              </a:rPr>
              <a:t> </a:t>
            </a:r>
            <a:r>
              <a:rPr lang="en-US" sz="4400" dirty="0" smtClean="0">
                <a:solidFill>
                  <a:srgbClr val="42AFB6"/>
                </a:solidFill>
                <a:latin typeface="Noto Sans Disp SemCond SemBd" panose="020B0702040504020204" pitchFamily="34"/>
                <a:ea typeface="Noto Sans Disp SemCond SemBd" panose="020B0702040504020204" pitchFamily="34"/>
                <a:cs typeface="Noto Sans Disp SemCond SemBd" panose="020B0702040504020204" pitchFamily="34"/>
              </a:rPr>
              <a:t>le </a:t>
            </a:r>
            <a:r>
              <a:rPr lang="en-US" sz="4400" dirty="0" err="1" smtClean="0">
                <a:solidFill>
                  <a:srgbClr val="42AFB6"/>
                </a:solidFill>
                <a:latin typeface="Noto Sans Disp SemCond SemBd" panose="020B0702040504020204" pitchFamily="34"/>
                <a:ea typeface="Noto Sans Disp SemCond SemBd" panose="020B0702040504020204" pitchFamily="34"/>
                <a:cs typeface="Noto Sans Disp SemCond SemBd" panose="020B0702040504020204" pitchFamily="34"/>
              </a:rPr>
              <a:t>changement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2AFB6"/>
                </a:solidFill>
                <a:effectLst/>
                <a:uLnTx/>
                <a:uFillTx/>
                <a:latin typeface="Noto Sans Disp SemCond SemBd" panose="020B0702040504020204" pitchFamily="34"/>
                <a:ea typeface="Noto Sans Disp SemCond SemBd" panose="020B0702040504020204" pitchFamily="34"/>
                <a:cs typeface="Noto Sans Disp SemCond SemBd" panose="020B0702040504020204" pitchFamily="34"/>
              </a:rPr>
              <a:t> </a:t>
            </a:r>
            <a:r>
              <a:rPr lang="en-US" sz="4400" noProof="0" dirty="0" smtClean="0">
                <a:solidFill>
                  <a:schemeClr val="bg1"/>
                </a:solidFill>
                <a:latin typeface="Noto Sans Disp SemCond SemBd" panose="020B0702040504020204" pitchFamily="34"/>
                <a:ea typeface="Noto Sans Disp SemCond SemBd" panose="020B0702040504020204" pitchFamily="34"/>
                <a:cs typeface="Noto Sans Disp SemCond SemBd" panose="020B0702040504020204" pitchFamily="34"/>
              </a:rPr>
              <a:t>c</a:t>
            </a:r>
            <a:r>
              <a:rPr lang="en-US" sz="4400" dirty="0" err="1" smtClean="0">
                <a:solidFill>
                  <a:schemeClr val="bg1"/>
                </a:solidFill>
                <a:latin typeface="Noto Sans Disp SemCond SemBd" panose="020B0702040504020204" pitchFamily="34"/>
                <a:ea typeface="Noto Sans Disp SemCond SemBd" panose="020B0702040504020204" pitchFamily="34"/>
                <a:cs typeface="Noto Sans Disp SemCond SemBd" panose="020B0702040504020204" pitchFamily="34"/>
              </a:rPr>
              <a:t>omme</a:t>
            </a:r>
            <a:r>
              <a:rPr lang="en-US" sz="4400" dirty="0" smtClean="0">
                <a:solidFill>
                  <a:srgbClr val="CB1B4A"/>
                </a:solidFill>
                <a:latin typeface="Noto Sans Disp SemCond SemBd" panose="020B0702040504020204" pitchFamily="34"/>
                <a:ea typeface="Noto Sans Disp SemCond SemBd" panose="020B0702040504020204" pitchFamily="34"/>
                <a:cs typeface="Noto Sans Disp SemCond SemBd" panose="020B0702040504020204" pitchFamily="34"/>
              </a:rPr>
              <a:t> </a:t>
            </a:r>
            <a:r>
              <a:rPr lang="en-US" sz="4400" dirty="0" err="1" smtClean="0">
                <a:solidFill>
                  <a:srgbClr val="FFC000"/>
                </a:solidFill>
                <a:latin typeface="Noto Sans Disp SemCond SemBd" panose="020B0702040504020204" pitchFamily="34"/>
                <a:ea typeface="Noto Sans Disp SemCond SemBd" panose="020B0702040504020204" pitchFamily="34"/>
                <a:cs typeface="Noto Sans Disp SemCond SemBd" panose="020B0702040504020204" pitchFamily="34"/>
              </a:rPr>
              <a:t>une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Disp SemCond SemBd" panose="020B0702040504020204" pitchFamily="34"/>
                <a:ea typeface="Noto Sans Disp SemCond SemBd" panose="020B0702040504020204" pitchFamily="34"/>
                <a:cs typeface="Noto Sans Disp SemCond SemBd" panose="020B0702040504020204" pitchFamily="34"/>
              </a:rPr>
              <a:t> </a:t>
            </a:r>
            <a:r>
              <a:rPr lang="en-US" sz="4400" dirty="0" err="1" smtClean="0">
                <a:solidFill>
                  <a:srgbClr val="FCB414"/>
                </a:solidFill>
                <a:latin typeface="Noto Sans Disp SemCond SemBd" panose="020B0702040504020204" pitchFamily="34"/>
                <a:ea typeface="Noto Sans Disp SemCond SemBd" panose="020B0702040504020204" pitchFamily="34"/>
                <a:cs typeface="Noto Sans Disp SemCond SemBd" panose="020B0702040504020204" pitchFamily="34"/>
              </a:rPr>
              <a:t>opportunité</a:t>
            </a:r>
            <a:r>
              <a:rPr lang="en-US" sz="4400" dirty="0" smtClean="0">
                <a:solidFill>
                  <a:srgbClr val="FCB414"/>
                </a:solidFill>
                <a:latin typeface="Noto Sans Disp SemCond SemBd" panose="020B0702040504020204" pitchFamily="34"/>
                <a:ea typeface="Noto Sans Disp SemCond SemBd" panose="020B0702040504020204" pitchFamily="34"/>
                <a:cs typeface="Noto Sans Disp SemCond SemBd" panose="020B0702040504020204" pitchFamily="34"/>
              </a:rPr>
              <a:t>.</a:t>
            </a:r>
            <a:r>
              <a:rPr lang="en-US" sz="4400" dirty="0" smtClean="0">
                <a:solidFill>
                  <a:schemeClr val="bg1"/>
                </a:solidFill>
                <a:latin typeface="Noto Sans Disp SemCond SemBd" panose="020B0702040504020204" pitchFamily="34"/>
                <a:ea typeface="Noto Sans Disp SemCond SemBd" panose="020B0702040504020204" pitchFamily="34"/>
                <a:cs typeface="Noto Sans Disp SemCond SemBd" panose="020B0702040504020204" pitchFamily="34"/>
              </a:rPr>
              <a:t>”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 Disp SemCond SemBd" panose="020B0702040504020204" pitchFamily="34"/>
              <a:ea typeface="Noto Sans Disp SemCond SemBd" panose="020B0702040504020204" pitchFamily="34"/>
              <a:cs typeface="Noto Sans Disp SemCond SemBd" panose="020B0702040504020204" pitchFamily="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EE5F9-048F-4911-9761-CFC212D7E09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11560" y="5013176"/>
            <a:ext cx="633986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500" dirty="0" smtClean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Peter </a:t>
            </a:r>
            <a:r>
              <a:rPr lang="en-GB" sz="3500" dirty="0" err="1" smtClean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Drucker</a:t>
            </a:r>
            <a:endParaRPr kumimoji="0" lang="en-GB" sz="3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4C6FAE-F26E-4E16-A872-4299131ECDB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19061577">
            <a:off x="7343831" y="-834560"/>
            <a:ext cx="473330" cy="5209751"/>
          </a:xfrm>
          <a:custGeom>
            <a:avLst/>
            <a:gdLst>
              <a:gd name="connsiteX0" fmla="*/ 0 w 539015"/>
              <a:gd name="connsiteY0" fmla="*/ 0 h 5903259"/>
              <a:gd name="connsiteX1" fmla="*/ 539015 w 539015"/>
              <a:gd name="connsiteY1" fmla="*/ 0 h 5903259"/>
              <a:gd name="connsiteX2" fmla="*/ 539015 w 539015"/>
              <a:gd name="connsiteY2" fmla="*/ 5903259 h 5903259"/>
              <a:gd name="connsiteX3" fmla="*/ 0 w 539015"/>
              <a:gd name="connsiteY3" fmla="*/ 5903259 h 5903259"/>
              <a:gd name="connsiteX4" fmla="*/ 0 w 539015"/>
              <a:gd name="connsiteY4" fmla="*/ 0 h 5903259"/>
              <a:gd name="connsiteX0" fmla="*/ 0 w 548554"/>
              <a:gd name="connsiteY0" fmla="*/ 0 h 6392775"/>
              <a:gd name="connsiteX1" fmla="*/ 548554 w 548554"/>
              <a:gd name="connsiteY1" fmla="*/ 489516 h 6392775"/>
              <a:gd name="connsiteX2" fmla="*/ 548554 w 548554"/>
              <a:gd name="connsiteY2" fmla="*/ 6392775 h 6392775"/>
              <a:gd name="connsiteX3" fmla="*/ 9539 w 548554"/>
              <a:gd name="connsiteY3" fmla="*/ 6392775 h 6392775"/>
              <a:gd name="connsiteX4" fmla="*/ 0 w 548554"/>
              <a:gd name="connsiteY4" fmla="*/ 0 h 6392775"/>
              <a:gd name="connsiteX0" fmla="*/ 0 w 548554"/>
              <a:gd name="connsiteY0" fmla="*/ 0 h 6392775"/>
              <a:gd name="connsiteX1" fmla="*/ 548554 w 548554"/>
              <a:gd name="connsiteY1" fmla="*/ 489516 h 6392775"/>
              <a:gd name="connsiteX2" fmla="*/ 540729 w 548554"/>
              <a:gd name="connsiteY2" fmla="*/ 4792891 h 6392775"/>
              <a:gd name="connsiteX3" fmla="*/ 9539 w 548554"/>
              <a:gd name="connsiteY3" fmla="*/ 6392775 h 6392775"/>
              <a:gd name="connsiteX4" fmla="*/ 0 w 548554"/>
              <a:gd name="connsiteY4" fmla="*/ 0 h 6392775"/>
              <a:gd name="connsiteX0" fmla="*/ 0 w 548554"/>
              <a:gd name="connsiteY0" fmla="*/ 0 h 5370184"/>
              <a:gd name="connsiteX1" fmla="*/ 548554 w 548554"/>
              <a:gd name="connsiteY1" fmla="*/ 489516 h 5370184"/>
              <a:gd name="connsiteX2" fmla="*/ 540729 w 548554"/>
              <a:gd name="connsiteY2" fmla="*/ 4792891 h 5370184"/>
              <a:gd name="connsiteX3" fmla="*/ 8639 w 548554"/>
              <a:gd name="connsiteY3" fmla="*/ 5370184 h 5370184"/>
              <a:gd name="connsiteX4" fmla="*/ 0 w 548554"/>
              <a:gd name="connsiteY4" fmla="*/ 0 h 5370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554" h="5370184">
                <a:moveTo>
                  <a:pt x="0" y="0"/>
                </a:moveTo>
                <a:lnTo>
                  <a:pt x="548554" y="489516"/>
                </a:lnTo>
                <a:cubicBezTo>
                  <a:pt x="545946" y="1923974"/>
                  <a:pt x="543337" y="3358433"/>
                  <a:pt x="540729" y="4792891"/>
                </a:cubicBezTo>
                <a:lnTo>
                  <a:pt x="8639" y="5370184"/>
                </a:lnTo>
                <a:cubicBezTo>
                  <a:pt x="5459" y="3239259"/>
                  <a:pt x="3180" y="2130925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E95EB1-1005-49A4-B60F-E441AEC9B9F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19061577">
            <a:off x="7745812" y="-714960"/>
            <a:ext cx="397755" cy="4096030"/>
          </a:xfrm>
          <a:custGeom>
            <a:avLst/>
            <a:gdLst>
              <a:gd name="connsiteX0" fmla="*/ 0 w 539015"/>
              <a:gd name="connsiteY0" fmla="*/ 0 h 5903259"/>
              <a:gd name="connsiteX1" fmla="*/ 539015 w 539015"/>
              <a:gd name="connsiteY1" fmla="*/ 0 h 5903259"/>
              <a:gd name="connsiteX2" fmla="*/ 539015 w 539015"/>
              <a:gd name="connsiteY2" fmla="*/ 5903259 h 5903259"/>
              <a:gd name="connsiteX3" fmla="*/ 0 w 539015"/>
              <a:gd name="connsiteY3" fmla="*/ 5903259 h 5903259"/>
              <a:gd name="connsiteX4" fmla="*/ 0 w 539015"/>
              <a:gd name="connsiteY4" fmla="*/ 0 h 5903259"/>
              <a:gd name="connsiteX0" fmla="*/ 14223 w 539015"/>
              <a:gd name="connsiteY0" fmla="*/ 0 h 6365424"/>
              <a:gd name="connsiteX1" fmla="*/ 539015 w 539015"/>
              <a:gd name="connsiteY1" fmla="*/ 462165 h 6365424"/>
              <a:gd name="connsiteX2" fmla="*/ 539015 w 539015"/>
              <a:gd name="connsiteY2" fmla="*/ 6365424 h 6365424"/>
              <a:gd name="connsiteX3" fmla="*/ 0 w 539015"/>
              <a:gd name="connsiteY3" fmla="*/ 6365424 h 6365424"/>
              <a:gd name="connsiteX4" fmla="*/ 14223 w 539015"/>
              <a:gd name="connsiteY4" fmla="*/ 0 h 6365424"/>
              <a:gd name="connsiteX0" fmla="*/ 20423 w 539015"/>
              <a:gd name="connsiteY0" fmla="*/ 0 h 6376953"/>
              <a:gd name="connsiteX1" fmla="*/ 539015 w 539015"/>
              <a:gd name="connsiteY1" fmla="*/ 473694 h 6376953"/>
              <a:gd name="connsiteX2" fmla="*/ 539015 w 539015"/>
              <a:gd name="connsiteY2" fmla="*/ 6376953 h 6376953"/>
              <a:gd name="connsiteX3" fmla="*/ 0 w 539015"/>
              <a:gd name="connsiteY3" fmla="*/ 6376953 h 6376953"/>
              <a:gd name="connsiteX4" fmla="*/ 20423 w 539015"/>
              <a:gd name="connsiteY4" fmla="*/ 0 h 6376953"/>
              <a:gd name="connsiteX0" fmla="*/ 11748 w 530340"/>
              <a:gd name="connsiteY0" fmla="*/ 0 h 6376953"/>
              <a:gd name="connsiteX1" fmla="*/ 530340 w 530340"/>
              <a:gd name="connsiteY1" fmla="*/ 473694 h 6376953"/>
              <a:gd name="connsiteX2" fmla="*/ 530340 w 530340"/>
              <a:gd name="connsiteY2" fmla="*/ 6376953 h 6376953"/>
              <a:gd name="connsiteX3" fmla="*/ 0 w 530340"/>
              <a:gd name="connsiteY3" fmla="*/ 4315546 h 6376953"/>
              <a:gd name="connsiteX4" fmla="*/ 11748 w 530340"/>
              <a:gd name="connsiteY4" fmla="*/ 0 h 6376953"/>
              <a:gd name="connsiteX0" fmla="*/ 11748 w 530340"/>
              <a:gd name="connsiteY0" fmla="*/ 0 h 4315546"/>
              <a:gd name="connsiteX1" fmla="*/ 530340 w 530340"/>
              <a:gd name="connsiteY1" fmla="*/ 473694 h 4315546"/>
              <a:gd name="connsiteX2" fmla="*/ 524835 w 530340"/>
              <a:gd name="connsiteY2" fmla="*/ 3727355 h 4315546"/>
              <a:gd name="connsiteX3" fmla="*/ 0 w 530340"/>
              <a:gd name="connsiteY3" fmla="*/ 4315546 h 4315546"/>
              <a:gd name="connsiteX4" fmla="*/ 11748 w 530340"/>
              <a:gd name="connsiteY4" fmla="*/ 0 h 431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340" h="4315546">
                <a:moveTo>
                  <a:pt x="11748" y="0"/>
                </a:moveTo>
                <a:lnTo>
                  <a:pt x="530340" y="473694"/>
                </a:lnTo>
                <a:lnTo>
                  <a:pt x="524835" y="3727355"/>
                </a:lnTo>
                <a:lnTo>
                  <a:pt x="0" y="4315546"/>
                </a:lnTo>
                <a:cubicBezTo>
                  <a:pt x="6808" y="2189895"/>
                  <a:pt x="4940" y="2125651"/>
                  <a:pt x="117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B9B140-1DB1-4E5F-B3AB-58AB69C3E5F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19061577">
            <a:off x="7026695" y="-995063"/>
            <a:ext cx="417101" cy="6296937"/>
          </a:xfrm>
          <a:custGeom>
            <a:avLst/>
            <a:gdLst>
              <a:gd name="connsiteX0" fmla="*/ 0 w 539015"/>
              <a:gd name="connsiteY0" fmla="*/ 0 h 9625038"/>
              <a:gd name="connsiteX1" fmla="*/ 539015 w 539015"/>
              <a:gd name="connsiteY1" fmla="*/ 0 h 9625038"/>
              <a:gd name="connsiteX2" fmla="*/ 539015 w 539015"/>
              <a:gd name="connsiteY2" fmla="*/ 9625038 h 9625038"/>
              <a:gd name="connsiteX3" fmla="*/ 0 w 539015"/>
              <a:gd name="connsiteY3" fmla="*/ 9625038 h 9625038"/>
              <a:gd name="connsiteX4" fmla="*/ 0 w 539015"/>
              <a:gd name="connsiteY4" fmla="*/ 0 h 9625038"/>
              <a:gd name="connsiteX0" fmla="*/ 0 w 539187"/>
              <a:gd name="connsiteY0" fmla="*/ 0 h 9625038"/>
              <a:gd name="connsiteX1" fmla="*/ 539187 w 539187"/>
              <a:gd name="connsiteY1" fmla="*/ 1660179 h 9625038"/>
              <a:gd name="connsiteX2" fmla="*/ 539015 w 539187"/>
              <a:gd name="connsiteY2" fmla="*/ 9625038 h 9625038"/>
              <a:gd name="connsiteX3" fmla="*/ 0 w 539187"/>
              <a:gd name="connsiteY3" fmla="*/ 9625038 h 9625038"/>
              <a:gd name="connsiteX4" fmla="*/ 0 w 539187"/>
              <a:gd name="connsiteY4" fmla="*/ 0 h 9625038"/>
              <a:gd name="connsiteX0" fmla="*/ 5003 w 539187"/>
              <a:gd name="connsiteY0" fmla="*/ 0 h 8435571"/>
              <a:gd name="connsiteX1" fmla="*/ 539187 w 539187"/>
              <a:gd name="connsiteY1" fmla="*/ 470712 h 8435571"/>
              <a:gd name="connsiteX2" fmla="*/ 539015 w 539187"/>
              <a:gd name="connsiteY2" fmla="*/ 8435571 h 8435571"/>
              <a:gd name="connsiteX3" fmla="*/ 0 w 539187"/>
              <a:gd name="connsiteY3" fmla="*/ 8435571 h 8435571"/>
              <a:gd name="connsiteX4" fmla="*/ 5003 w 539187"/>
              <a:gd name="connsiteY4" fmla="*/ 0 h 8435571"/>
              <a:gd name="connsiteX0" fmla="*/ 5003 w 539187"/>
              <a:gd name="connsiteY0" fmla="*/ 0 h 8435571"/>
              <a:gd name="connsiteX1" fmla="*/ 539187 w 539187"/>
              <a:gd name="connsiteY1" fmla="*/ 470712 h 8435571"/>
              <a:gd name="connsiteX2" fmla="*/ 536097 w 539187"/>
              <a:gd name="connsiteY2" fmla="*/ 6844446 h 8435571"/>
              <a:gd name="connsiteX3" fmla="*/ 0 w 539187"/>
              <a:gd name="connsiteY3" fmla="*/ 8435571 h 8435571"/>
              <a:gd name="connsiteX4" fmla="*/ 5003 w 539187"/>
              <a:gd name="connsiteY4" fmla="*/ 0 h 8435571"/>
              <a:gd name="connsiteX0" fmla="*/ 16799 w 550983"/>
              <a:gd name="connsiteY0" fmla="*/ 0 h 7420235"/>
              <a:gd name="connsiteX1" fmla="*/ 550983 w 550983"/>
              <a:gd name="connsiteY1" fmla="*/ 470712 h 7420235"/>
              <a:gd name="connsiteX2" fmla="*/ 547893 w 550983"/>
              <a:gd name="connsiteY2" fmla="*/ 6844446 h 7420235"/>
              <a:gd name="connsiteX3" fmla="*/ 0 w 550983"/>
              <a:gd name="connsiteY3" fmla="*/ 7420235 h 7420235"/>
              <a:gd name="connsiteX4" fmla="*/ 16799 w 550983"/>
              <a:gd name="connsiteY4" fmla="*/ 0 h 7420235"/>
              <a:gd name="connsiteX0" fmla="*/ 21950 w 556134"/>
              <a:gd name="connsiteY0" fmla="*/ 0 h 7463630"/>
              <a:gd name="connsiteX1" fmla="*/ 556134 w 556134"/>
              <a:gd name="connsiteY1" fmla="*/ 470712 h 7463630"/>
              <a:gd name="connsiteX2" fmla="*/ 553044 w 556134"/>
              <a:gd name="connsiteY2" fmla="*/ 6844446 h 7463630"/>
              <a:gd name="connsiteX3" fmla="*/ 0 w 556134"/>
              <a:gd name="connsiteY3" fmla="*/ 7463630 h 7463630"/>
              <a:gd name="connsiteX4" fmla="*/ 21950 w 556134"/>
              <a:gd name="connsiteY4" fmla="*/ 0 h 746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6134" h="7463630">
                <a:moveTo>
                  <a:pt x="21950" y="0"/>
                </a:moveTo>
                <a:lnTo>
                  <a:pt x="556134" y="470712"/>
                </a:lnTo>
                <a:cubicBezTo>
                  <a:pt x="556077" y="3125665"/>
                  <a:pt x="553101" y="4189493"/>
                  <a:pt x="553044" y="6844446"/>
                </a:cubicBezTo>
                <a:lnTo>
                  <a:pt x="0" y="7463630"/>
                </a:lnTo>
                <a:cubicBezTo>
                  <a:pt x="1668" y="4651773"/>
                  <a:pt x="20282" y="2811857"/>
                  <a:pt x="2195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723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800"/>
                            </p:stCondLst>
                            <p:childTnLst>
                              <p:par>
                                <p:cTn id="11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11560" y="2132856"/>
            <a:ext cx="7834064" cy="715962"/>
          </a:xfrm>
        </p:spPr>
        <p:txBody>
          <a:bodyPr/>
          <a:lstStyle/>
          <a:p>
            <a:r>
              <a:rPr lang="fr-FR" dirty="0" smtClean="0"/>
              <a:t>Qu’est ce que </a:t>
            </a:r>
            <a:r>
              <a:rPr lang="fr-FR" dirty="0" smtClean="0">
                <a:solidFill>
                  <a:srgbClr val="87FC1C"/>
                </a:solidFill>
              </a:rPr>
              <a:t>le changement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7" name="Ellipse 6"/>
          <p:cNvSpPr/>
          <p:nvPr>
            <p:custDataLst>
              <p:tags r:id="rId2"/>
            </p:custDataLst>
          </p:nvPr>
        </p:nvSpPr>
        <p:spPr bwMode="auto">
          <a:xfrm>
            <a:off x="755576" y="3933056"/>
            <a:ext cx="2210544" cy="914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Situation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actuelle</a:t>
            </a:r>
          </a:p>
        </p:txBody>
      </p:sp>
      <p:sp>
        <p:nvSpPr>
          <p:cNvPr id="8" name="Ellipse 7"/>
          <p:cNvSpPr/>
          <p:nvPr>
            <p:custDataLst>
              <p:tags r:id="rId3"/>
            </p:custDataLst>
          </p:nvPr>
        </p:nvSpPr>
        <p:spPr bwMode="auto">
          <a:xfrm>
            <a:off x="6588224" y="3933056"/>
            <a:ext cx="2088232" cy="936104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6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6">
                  <a:lumMod val="20000"/>
                  <a:lumOff val="8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Situation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dirty="0" smtClean="0">
                <a:solidFill>
                  <a:srgbClr val="000000"/>
                </a:solidFill>
                <a:latin typeface="Arial" charset="0"/>
              </a:rPr>
              <a:t>recherchée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9" name="Flèche droite 8"/>
          <p:cNvSpPr/>
          <p:nvPr>
            <p:custDataLst>
              <p:tags r:id="rId4"/>
            </p:custDataLst>
          </p:nvPr>
        </p:nvSpPr>
        <p:spPr bwMode="auto">
          <a:xfrm>
            <a:off x="4139952" y="4221088"/>
            <a:ext cx="1512168" cy="484632"/>
          </a:xfrm>
          <a:prstGeom prst="rightArrow">
            <a:avLst/>
          </a:prstGeom>
          <a:solidFill>
            <a:srgbClr val="ACE58D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ZoneTexte 11"/>
          <p:cNvSpPr txBox="1"/>
          <p:nvPr>
            <p:custDataLst>
              <p:tags r:id="rId5"/>
            </p:custDataLst>
          </p:nvPr>
        </p:nvSpPr>
        <p:spPr>
          <a:xfrm>
            <a:off x="3995936" y="3789040"/>
            <a:ext cx="1526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Transition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22313" y="1530237"/>
            <a:ext cx="7772400" cy="1362075"/>
          </a:xfrm>
        </p:spPr>
        <p:txBody>
          <a:bodyPr/>
          <a:lstStyle/>
          <a:p>
            <a:r>
              <a:rPr lang="fr-FR" sz="9600" dirty="0" smtClean="0">
                <a:solidFill>
                  <a:schemeClr val="accent2"/>
                </a:solidFill>
              </a:rPr>
              <a:t>LES enjeux</a:t>
            </a:r>
            <a:endParaRPr lang="fr-FR" sz="9600" dirty="0">
              <a:solidFill>
                <a:schemeClr val="accent2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827584" y="1844824"/>
            <a:ext cx="7772400" cy="1500187"/>
          </a:xfrm>
        </p:spPr>
        <p:txBody>
          <a:bodyPr/>
          <a:lstStyle/>
          <a:p>
            <a:endParaRPr lang="fr-FR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76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20349" y="1056854"/>
            <a:ext cx="8280920" cy="715962"/>
          </a:xfrm>
        </p:spPr>
        <p:txBody>
          <a:bodyPr/>
          <a:lstStyle/>
          <a:p>
            <a:r>
              <a:rPr lang="en-US" u="sng" dirty="0" smtClean="0">
                <a:solidFill>
                  <a:srgbClr val="87FC1C"/>
                </a:solidFill>
              </a:rPr>
              <a:t/>
            </a:r>
            <a:br>
              <a:rPr lang="en-US" u="sng" dirty="0" smtClean="0">
                <a:solidFill>
                  <a:srgbClr val="87FC1C"/>
                </a:solidFill>
              </a:rPr>
            </a:br>
            <a:r>
              <a:rPr lang="en-US" u="sng" dirty="0" err="1" smtClean="0">
                <a:solidFill>
                  <a:srgbClr val="87FC1C"/>
                </a:solidFill>
              </a:rPr>
              <a:t>Enjeu</a:t>
            </a:r>
            <a:r>
              <a:rPr lang="en-US" u="sng" dirty="0" smtClean="0">
                <a:solidFill>
                  <a:srgbClr val="87FC1C"/>
                </a:solidFill>
              </a:rPr>
              <a:t> </a:t>
            </a:r>
            <a:r>
              <a:rPr lang="en-US" u="sng" dirty="0" err="1">
                <a:solidFill>
                  <a:srgbClr val="87FC1C"/>
                </a:solidFill>
              </a:rPr>
              <a:t>économique</a:t>
            </a:r>
            <a:r>
              <a:rPr lang="en-US" dirty="0">
                <a:solidFill>
                  <a:schemeClr val="bg1"/>
                </a:solidFill>
              </a:rPr>
              <a:t>:</a:t>
            </a:r>
            <a:endParaRPr lang="fr-FR" dirty="0">
              <a:solidFill>
                <a:srgbClr val="FFFF0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920349" y="1916832"/>
            <a:ext cx="7374158" cy="4118992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b="1" i="1" dirty="0" err="1">
                <a:solidFill>
                  <a:schemeClr val="bg1"/>
                </a:solidFill>
              </a:rPr>
              <a:t>P</a:t>
            </a:r>
            <a:r>
              <a:rPr lang="en-US" b="1" i="1" dirty="0" err="1" smtClean="0">
                <a:solidFill>
                  <a:schemeClr val="bg1"/>
                </a:solidFill>
              </a:rPr>
              <a:t>roductivité</a:t>
            </a:r>
            <a:r>
              <a:rPr lang="en-US" dirty="0" smtClean="0">
                <a:solidFill>
                  <a:schemeClr val="bg1"/>
                </a:solidFill>
              </a:rPr>
              <a:t> et </a:t>
            </a:r>
            <a:r>
              <a:rPr lang="en-US" b="1" i="1" dirty="0" smtClean="0">
                <a:solidFill>
                  <a:schemeClr val="bg1"/>
                </a:solidFill>
              </a:rPr>
              <a:t>respect des </a:t>
            </a:r>
            <a:r>
              <a:rPr lang="en-US" b="1" i="1" dirty="0" err="1" smtClean="0">
                <a:solidFill>
                  <a:schemeClr val="bg1"/>
                </a:solidFill>
              </a:rPr>
              <a:t>investissements</a:t>
            </a:r>
            <a:endParaRPr lang="en-US" b="1" i="1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b="1" i="1" dirty="0" smtClean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b="1" i="1" dirty="0" err="1">
                <a:solidFill>
                  <a:schemeClr val="bg1"/>
                </a:solidFill>
              </a:rPr>
              <a:t>Impacter</a:t>
            </a:r>
            <a:r>
              <a:rPr lang="en-US" b="1" i="1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directement</a:t>
            </a:r>
            <a:r>
              <a:rPr lang="en-US" dirty="0">
                <a:solidFill>
                  <a:schemeClr val="bg1"/>
                </a:solidFill>
              </a:rPr>
              <a:t> les </a:t>
            </a:r>
            <a:r>
              <a:rPr lang="en-US" dirty="0" err="1">
                <a:solidFill>
                  <a:schemeClr val="bg1"/>
                </a:solidFill>
              </a:rPr>
              <a:t>resultats</a:t>
            </a:r>
            <a:r>
              <a:rPr lang="en-US" dirty="0">
                <a:solidFill>
                  <a:schemeClr val="bg1"/>
                </a:solidFill>
              </a:rPr>
              <a:t>,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b="1" i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8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90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err="1">
                <a:solidFill>
                  <a:srgbClr val="F6208B"/>
                </a:solidFill>
              </a:rPr>
              <a:t>Enjeu</a:t>
            </a:r>
            <a:r>
              <a:rPr lang="en-US" u="sng" dirty="0">
                <a:solidFill>
                  <a:srgbClr val="F6208B"/>
                </a:solidFill>
              </a:rPr>
              <a:t> </a:t>
            </a:r>
            <a:r>
              <a:rPr lang="en-US" u="sng" dirty="0" err="1" smtClean="0">
                <a:solidFill>
                  <a:srgbClr val="F6208B"/>
                </a:solidFill>
              </a:rPr>
              <a:t>stratégique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i="1" dirty="0" err="1" smtClean="0"/>
              <a:t>Coherence</a:t>
            </a:r>
            <a:r>
              <a:rPr lang="fr-FR" dirty="0" smtClean="0"/>
              <a:t> des </a:t>
            </a:r>
            <a:r>
              <a:rPr lang="fr-FR" b="1" i="1" dirty="0" err="1" smtClean="0"/>
              <a:t>strategies</a:t>
            </a:r>
            <a:endParaRPr lang="fr-FR" b="1" i="1" dirty="0" smtClean="0"/>
          </a:p>
          <a:p>
            <a:endParaRPr lang="fr-FR" dirty="0"/>
          </a:p>
          <a:p>
            <a:r>
              <a:rPr lang="en-US" dirty="0" err="1">
                <a:solidFill>
                  <a:schemeClr val="bg1"/>
                </a:solidFill>
              </a:rPr>
              <a:t>l’entreprise</a:t>
            </a:r>
            <a:r>
              <a:rPr lang="en-US" dirty="0">
                <a:solidFill>
                  <a:schemeClr val="bg1"/>
                </a:solidFill>
              </a:rPr>
              <a:t> sera capable de </a:t>
            </a:r>
            <a:r>
              <a:rPr lang="en-US" b="1" i="1" dirty="0" err="1">
                <a:solidFill>
                  <a:schemeClr val="bg1"/>
                </a:solidFill>
              </a:rPr>
              <a:t>répondre</a:t>
            </a:r>
            <a:r>
              <a:rPr lang="en-US" b="1" i="1" dirty="0">
                <a:solidFill>
                  <a:schemeClr val="bg1"/>
                </a:solidFill>
              </a:rPr>
              <a:t> à des situations de </a:t>
            </a:r>
            <a:r>
              <a:rPr lang="en-US" b="1" i="1" dirty="0" err="1">
                <a:solidFill>
                  <a:schemeClr val="bg1"/>
                </a:solidFill>
              </a:rPr>
              <a:t>crise</a:t>
            </a:r>
            <a:endParaRPr lang="en-US" b="1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047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err="1">
                <a:solidFill>
                  <a:srgbClr val="00B0F0"/>
                </a:solidFill>
              </a:rPr>
              <a:t>Enjeu</a:t>
            </a:r>
            <a:r>
              <a:rPr lang="en-US" u="sng" dirty="0">
                <a:solidFill>
                  <a:srgbClr val="00B0F0"/>
                </a:solidFill>
              </a:rPr>
              <a:t> </a:t>
            </a:r>
            <a:r>
              <a:rPr lang="en-US" u="sng" dirty="0" err="1">
                <a:solidFill>
                  <a:srgbClr val="00B0F0"/>
                </a:solidFill>
              </a:rPr>
              <a:t>psychologique</a:t>
            </a:r>
            <a:r>
              <a:rPr lang="en-US" dirty="0">
                <a:solidFill>
                  <a:schemeClr val="bg1"/>
                </a:solidFill>
              </a:rPr>
              <a:t>: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i="1" dirty="0" smtClean="0">
                <a:solidFill>
                  <a:schemeClr val="bg1"/>
                </a:solidFill>
              </a:rPr>
              <a:t>Bien-être  et  implication </a:t>
            </a:r>
            <a:r>
              <a:rPr lang="fr-FR" dirty="0" smtClean="0">
                <a:solidFill>
                  <a:schemeClr val="bg1"/>
                </a:solidFill>
              </a:rPr>
              <a:t>de chaque collaborateurs</a:t>
            </a:r>
          </a:p>
          <a:p>
            <a:pPr marL="0" indent="0">
              <a:buNone/>
            </a:pPr>
            <a:endParaRPr lang="fr-FR" b="1" i="1" dirty="0">
              <a:solidFill>
                <a:schemeClr val="bg1"/>
              </a:solidFill>
            </a:endParaRPr>
          </a:p>
          <a:p>
            <a:r>
              <a:rPr lang="fr-FR" b="1" i="1" dirty="0" smtClean="0">
                <a:solidFill>
                  <a:schemeClr val="bg1"/>
                </a:solidFill>
              </a:rPr>
              <a:t>Eviter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>
                <a:solidFill>
                  <a:schemeClr val="bg1"/>
                </a:solidFill>
              </a:rPr>
              <a:t>au maximum le risque d’</a:t>
            </a:r>
            <a:r>
              <a:rPr lang="fr-FR" b="1" i="1" dirty="0">
                <a:solidFill>
                  <a:schemeClr val="bg1"/>
                </a:solidFill>
              </a:rPr>
              <a:t>incompréhension</a:t>
            </a:r>
            <a:r>
              <a:rPr lang="fr-FR" dirty="0">
                <a:solidFill>
                  <a:schemeClr val="bg1"/>
                </a:solidFill>
              </a:rPr>
              <a:t>, de </a:t>
            </a:r>
            <a:r>
              <a:rPr lang="fr-FR" b="1" i="1" dirty="0">
                <a:solidFill>
                  <a:schemeClr val="bg1"/>
                </a:solidFill>
              </a:rPr>
              <a:t>démotivation</a:t>
            </a:r>
            <a:endParaRPr lang="fr-FR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238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heme/theme1.xml><?xml version="1.0" encoding="utf-8"?>
<a:theme xmlns:a="http://schemas.openxmlformats.org/drawingml/2006/main" name="powerpoint-template">
  <a:themeElements>
    <a:clrScheme name="">
      <a:dk1>
        <a:srgbClr val="FFFFFF"/>
      </a:dk1>
      <a:lt1>
        <a:srgbClr val="FFFFFF"/>
      </a:lt1>
      <a:dk2>
        <a:srgbClr val="FFFFFF"/>
      </a:dk2>
      <a:lt2>
        <a:srgbClr val="0120BD"/>
      </a:lt2>
      <a:accent1>
        <a:srgbClr val="C300E6"/>
      </a:accent1>
      <a:accent2>
        <a:srgbClr val="F96F1C"/>
      </a:accent2>
      <a:accent3>
        <a:srgbClr val="FFFFFF"/>
      </a:accent3>
      <a:accent4>
        <a:srgbClr val="DADADA"/>
      </a:accent4>
      <a:accent5>
        <a:srgbClr val="DEAAF0"/>
      </a:accent5>
      <a:accent6>
        <a:srgbClr val="E26418"/>
      </a:accent6>
      <a:hlink>
        <a:srgbClr val="FFBF07"/>
      </a:hlink>
      <a:folHlink>
        <a:srgbClr val="FFFFFF"/>
      </a:folHlink>
    </a:clrScheme>
    <a:fontScheme name="powerpoint-template-24">
      <a:majorFont>
        <a:latin typeface="Microsoft Sans Serif"/>
        <a:ea typeface=""/>
        <a:cs typeface=""/>
      </a:majorFont>
      <a:minorFont>
        <a:latin typeface="Microsoft Sans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owerpoint-template-24 1">
        <a:dk1>
          <a:srgbClr val="4D4D4D"/>
        </a:dk1>
        <a:lt1>
          <a:srgbClr val="FFFFFF"/>
        </a:lt1>
        <a:dk2>
          <a:srgbClr val="4D4D4D"/>
        </a:dk2>
        <a:lt2>
          <a:srgbClr val="CC0000"/>
        </a:lt2>
        <a:accent1>
          <a:srgbClr val="FF9933"/>
        </a:accent1>
        <a:accent2>
          <a:srgbClr val="009900"/>
        </a:accent2>
        <a:accent3>
          <a:srgbClr val="FFFFFF"/>
        </a:accent3>
        <a:accent4>
          <a:srgbClr val="404040"/>
        </a:accent4>
        <a:accent5>
          <a:srgbClr val="FFCAAD"/>
        </a:accent5>
        <a:accent6>
          <a:srgbClr val="008A00"/>
        </a:accent6>
        <a:hlink>
          <a:srgbClr val="3366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2">
        <a:dk1>
          <a:srgbClr val="4D4D4D"/>
        </a:dk1>
        <a:lt1>
          <a:srgbClr val="FFFFFF"/>
        </a:lt1>
        <a:dk2>
          <a:srgbClr val="4D4D4D"/>
        </a:dk2>
        <a:lt2>
          <a:srgbClr val="FBB240"/>
        </a:lt2>
        <a:accent1>
          <a:srgbClr val="FFC842"/>
        </a:accent1>
        <a:accent2>
          <a:srgbClr val="FED06E"/>
        </a:accent2>
        <a:accent3>
          <a:srgbClr val="FFFFFF"/>
        </a:accent3>
        <a:accent4>
          <a:srgbClr val="404040"/>
        </a:accent4>
        <a:accent5>
          <a:srgbClr val="FFE0B0"/>
        </a:accent5>
        <a:accent6>
          <a:srgbClr val="E6BC63"/>
        </a:accent6>
        <a:hlink>
          <a:srgbClr val="FDDB9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3">
        <a:dk1>
          <a:srgbClr val="4D4D4D"/>
        </a:dk1>
        <a:lt1>
          <a:srgbClr val="FFFFFF"/>
        </a:lt1>
        <a:dk2>
          <a:srgbClr val="4D4D4D"/>
        </a:dk2>
        <a:lt2>
          <a:srgbClr val="FE564C"/>
        </a:lt2>
        <a:accent1>
          <a:srgbClr val="FFC842"/>
        </a:accent1>
        <a:accent2>
          <a:srgbClr val="FED06E"/>
        </a:accent2>
        <a:accent3>
          <a:srgbClr val="FFFFFF"/>
        </a:accent3>
        <a:accent4>
          <a:srgbClr val="404040"/>
        </a:accent4>
        <a:accent5>
          <a:srgbClr val="FFE0B0"/>
        </a:accent5>
        <a:accent6>
          <a:srgbClr val="E6BC63"/>
        </a:accent6>
        <a:hlink>
          <a:srgbClr val="FDDB9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4">
        <a:dk1>
          <a:srgbClr val="4D4D4D"/>
        </a:dk1>
        <a:lt1>
          <a:srgbClr val="FFFFFF"/>
        </a:lt1>
        <a:dk2>
          <a:srgbClr val="4D4D4D"/>
        </a:dk2>
        <a:lt2>
          <a:srgbClr val="BB2A32"/>
        </a:lt2>
        <a:accent1>
          <a:srgbClr val="FFC842"/>
        </a:accent1>
        <a:accent2>
          <a:srgbClr val="FED06E"/>
        </a:accent2>
        <a:accent3>
          <a:srgbClr val="FFFFFF"/>
        </a:accent3>
        <a:accent4>
          <a:srgbClr val="404040"/>
        </a:accent4>
        <a:accent5>
          <a:srgbClr val="FFE0B0"/>
        </a:accent5>
        <a:accent6>
          <a:srgbClr val="E6BC63"/>
        </a:accent6>
        <a:hlink>
          <a:srgbClr val="FDDB9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5">
        <a:dk1>
          <a:srgbClr val="4D4D4D"/>
        </a:dk1>
        <a:lt1>
          <a:srgbClr val="FFFFFF"/>
        </a:lt1>
        <a:dk2>
          <a:srgbClr val="4D4D4D"/>
        </a:dk2>
        <a:lt2>
          <a:srgbClr val="E84A25"/>
        </a:lt2>
        <a:accent1>
          <a:srgbClr val="ED6A24"/>
        </a:accent1>
        <a:accent2>
          <a:srgbClr val="F99E1C"/>
        </a:accent2>
        <a:accent3>
          <a:srgbClr val="FFFFFF"/>
        </a:accent3>
        <a:accent4>
          <a:srgbClr val="404040"/>
        </a:accent4>
        <a:accent5>
          <a:srgbClr val="F4B9AC"/>
        </a:accent5>
        <a:accent6>
          <a:srgbClr val="E28F18"/>
        </a:accent6>
        <a:hlink>
          <a:srgbClr val="F1B54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6">
        <a:dk1>
          <a:srgbClr val="4D4D4D"/>
        </a:dk1>
        <a:lt1>
          <a:srgbClr val="FFFFFF"/>
        </a:lt1>
        <a:dk2>
          <a:srgbClr val="4D4D4D"/>
        </a:dk2>
        <a:lt2>
          <a:srgbClr val="B92D14"/>
        </a:lt2>
        <a:accent1>
          <a:srgbClr val="D34E13"/>
        </a:accent1>
        <a:accent2>
          <a:srgbClr val="DC9009"/>
        </a:accent2>
        <a:accent3>
          <a:srgbClr val="FFFFFF"/>
        </a:accent3>
        <a:accent4>
          <a:srgbClr val="404040"/>
        </a:accent4>
        <a:accent5>
          <a:srgbClr val="E6B2AA"/>
        </a:accent5>
        <a:accent6>
          <a:srgbClr val="C78207"/>
        </a:accent6>
        <a:hlink>
          <a:srgbClr val="EEC633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7">
        <a:dk1>
          <a:srgbClr val="4D4D4D"/>
        </a:dk1>
        <a:lt1>
          <a:srgbClr val="FFFFFF"/>
        </a:lt1>
        <a:dk2>
          <a:srgbClr val="4D4D4D"/>
        </a:dk2>
        <a:lt2>
          <a:srgbClr val="AE6310"/>
        </a:lt2>
        <a:accent1>
          <a:srgbClr val="E79613"/>
        </a:accent1>
        <a:accent2>
          <a:srgbClr val="E1720D"/>
        </a:accent2>
        <a:accent3>
          <a:srgbClr val="FFFFFF"/>
        </a:accent3>
        <a:accent4>
          <a:srgbClr val="404040"/>
        </a:accent4>
        <a:accent5>
          <a:srgbClr val="F1C9AA"/>
        </a:accent5>
        <a:accent6>
          <a:srgbClr val="CC670B"/>
        </a:accent6>
        <a:hlink>
          <a:srgbClr val="C6470A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8">
        <a:dk1>
          <a:srgbClr val="4D4D4D"/>
        </a:dk1>
        <a:lt1>
          <a:srgbClr val="FFFFFF"/>
        </a:lt1>
        <a:dk2>
          <a:srgbClr val="4D4D4D"/>
        </a:dk2>
        <a:lt2>
          <a:srgbClr val="AF5612"/>
        </a:lt2>
        <a:accent1>
          <a:srgbClr val="CB882F"/>
        </a:accent1>
        <a:accent2>
          <a:srgbClr val="E7C432"/>
        </a:accent2>
        <a:accent3>
          <a:srgbClr val="FFFFFF"/>
        </a:accent3>
        <a:accent4>
          <a:srgbClr val="404040"/>
        </a:accent4>
        <a:accent5>
          <a:srgbClr val="E2C3AD"/>
        </a:accent5>
        <a:accent6>
          <a:srgbClr val="D1B12C"/>
        </a:accent6>
        <a:hlink>
          <a:srgbClr val="EECA3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9">
        <a:dk1>
          <a:srgbClr val="4D4D4D"/>
        </a:dk1>
        <a:lt1>
          <a:srgbClr val="FFFFFF"/>
        </a:lt1>
        <a:dk2>
          <a:srgbClr val="4D4D4D"/>
        </a:dk2>
        <a:lt2>
          <a:srgbClr val="9A5E40"/>
        </a:lt2>
        <a:accent1>
          <a:srgbClr val="AE7750"/>
        </a:accent1>
        <a:accent2>
          <a:srgbClr val="C08D60"/>
        </a:accent2>
        <a:accent3>
          <a:srgbClr val="FFFFFF"/>
        </a:accent3>
        <a:accent4>
          <a:srgbClr val="404040"/>
        </a:accent4>
        <a:accent5>
          <a:srgbClr val="D3BDB3"/>
        </a:accent5>
        <a:accent6>
          <a:srgbClr val="AE7F56"/>
        </a:accent6>
        <a:hlink>
          <a:srgbClr val="CCA47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0">
        <a:dk1>
          <a:srgbClr val="4D4D4D"/>
        </a:dk1>
        <a:lt1>
          <a:srgbClr val="FFFFFF"/>
        </a:lt1>
        <a:dk2>
          <a:srgbClr val="4D4D4D"/>
        </a:dk2>
        <a:lt2>
          <a:srgbClr val="D1BB77"/>
        </a:lt2>
        <a:accent1>
          <a:srgbClr val="DBBA87"/>
        </a:accent1>
        <a:accent2>
          <a:srgbClr val="E0B265"/>
        </a:accent2>
        <a:accent3>
          <a:srgbClr val="FFFFFF"/>
        </a:accent3>
        <a:accent4>
          <a:srgbClr val="404040"/>
        </a:accent4>
        <a:accent5>
          <a:srgbClr val="EAD9C3"/>
        </a:accent5>
        <a:accent6>
          <a:srgbClr val="CBA15B"/>
        </a:accent6>
        <a:hlink>
          <a:srgbClr val="E9C27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1">
        <a:dk1>
          <a:srgbClr val="4D4D4D"/>
        </a:dk1>
        <a:lt1>
          <a:srgbClr val="FFFFFF"/>
        </a:lt1>
        <a:dk2>
          <a:srgbClr val="4D4D4D"/>
        </a:dk2>
        <a:lt2>
          <a:srgbClr val="45762A"/>
        </a:lt2>
        <a:accent1>
          <a:srgbClr val="42934C"/>
        </a:accent1>
        <a:accent2>
          <a:srgbClr val="34B66A"/>
        </a:accent2>
        <a:accent3>
          <a:srgbClr val="FFFFFF"/>
        </a:accent3>
        <a:accent4>
          <a:srgbClr val="404040"/>
        </a:accent4>
        <a:accent5>
          <a:srgbClr val="B0C8B2"/>
        </a:accent5>
        <a:accent6>
          <a:srgbClr val="2EA55F"/>
        </a:accent6>
        <a:hlink>
          <a:srgbClr val="34C8D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2">
        <a:dk1>
          <a:srgbClr val="4D4D4D"/>
        </a:dk1>
        <a:lt1>
          <a:srgbClr val="FFFFFF"/>
        </a:lt1>
        <a:dk2>
          <a:srgbClr val="4D4D4D"/>
        </a:dk2>
        <a:lt2>
          <a:srgbClr val="45762A"/>
        </a:lt2>
        <a:accent1>
          <a:srgbClr val="42934C"/>
        </a:accent1>
        <a:accent2>
          <a:srgbClr val="34B66A"/>
        </a:accent2>
        <a:accent3>
          <a:srgbClr val="FFFFFF"/>
        </a:accent3>
        <a:accent4>
          <a:srgbClr val="404040"/>
        </a:accent4>
        <a:accent5>
          <a:srgbClr val="B0C8B2"/>
        </a:accent5>
        <a:accent6>
          <a:srgbClr val="2EA55F"/>
        </a:accent6>
        <a:hlink>
          <a:srgbClr val="34C8D1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3">
        <a:dk1>
          <a:srgbClr val="4D4D4D"/>
        </a:dk1>
        <a:lt1>
          <a:srgbClr val="FFFFFF"/>
        </a:lt1>
        <a:dk2>
          <a:srgbClr val="4D4D4D"/>
        </a:dk2>
        <a:lt2>
          <a:srgbClr val="45762A"/>
        </a:lt2>
        <a:accent1>
          <a:srgbClr val="42934C"/>
        </a:accent1>
        <a:accent2>
          <a:srgbClr val="34B66A"/>
        </a:accent2>
        <a:accent3>
          <a:srgbClr val="FFFFFF"/>
        </a:accent3>
        <a:accent4>
          <a:srgbClr val="404040"/>
        </a:accent4>
        <a:accent5>
          <a:srgbClr val="B0C8B2"/>
        </a:accent5>
        <a:accent6>
          <a:srgbClr val="2EA55F"/>
        </a:accent6>
        <a:hlink>
          <a:srgbClr val="34C8D1"/>
        </a:hlink>
        <a:folHlink>
          <a:srgbClr val="D3D3D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4">
        <a:dk1>
          <a:srgbClr val="FFFFFF"/>
        </a:dk1>
        <a:lt1>
          <a:srgbClr val="FFFFFF"/>
        </a:lt1>
        <a:dk2>
          <a:srgbClr val="FFFFFF"/>
        </a:dk2>
        <a:lt2>
          <a:srgbClr val="45762A"/>
        </a:lt2>
        <a:accent1>
          <a:srgbClr val="42934C"/>
        </a:accent1>
        <a:accent2>
          <a:srgbClr val="34B66A"/>
        </a:accent2>
        <a:accent3>
          <a:srgbClr val="FFFFFF"/>
        </a:accent3>
        <a:accent4>
          <a:srgbClr val="DADADA"/>
        </a:accent4>
        <a:accent5>
          <a:srgbClr val="B0C8B2"/>
        </a:accent5>
        <a:accent6>
          <a:srgbClr val="2EA55F"/>
        </a:accent6>
        <a:hlink>
          <a:srgbClr val="34C8D1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5">
        <a:dk1>
          <a:srgbClr val="FFFFFF"/>
        </a:dk1>
        <a:lt1>
          <a:srgbClr val="FFFFFF"/>
        </a:lt1>
        <a:dk2>
          <a:srgbClr val="FFFFFF"/>
        </a:dk2>
        <a:lt2>
          <a:srgbClr val="55A6FE"/>
        </a:lt2>
        <a:accent1>
          <a:srgbClr val="71BBFF"/>
        </a:accent1>
        <a:accent2>
          <a:srgbClr val="74CCFF"/>
        </a:accent2>
        <a:accent3>
          <a:srgbClr val="FFFFFF"/>
        </a:accent3>
        <a:accent4>
          <a:srgbClr val="DADADA"/>
        </a:accent4>
        <a:accent5>
          <a:srgbClr val="BBDAFF"/>
        </a:accent5>
        <a:accent6>
          <a:srgbClr val="68B9E7"/>
        </a:accent6>
        <a:hlink>
          <a:srgbClr val="94D8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6">
        <a:dk1>
          <a:srgbClr val="FFFFFF"/>
        </a:dk1>
        <a:lt1>
          <a:srgbClr val="FFFFFF"/>
        </a:lt1>
        <a:dk2>
          <a:srgbClr val="FFFFFF"/>
        </a:dk2>
        <a:lt2>
          <a:srgbClr val="4BA1FF"/>
        </a:lt2>
        <a:accent1>
          <a:srgbClr val="5DB2FF"/>
        </a:accent1>
        <a:accent2>
          <a:srgbClr val="65C8FF"/>
        </a:accent2>
        <a:accent3>
          <a:srgbClr val="FFFFFF"/>
        </a:accent3>
        <a:accent4>
          <a:srgbClr val="DADADA"/>
        </a:accent4>
        <a:accent5>
          <a:srgbClr val="B6D5FF"/>
        </a:accent5>
        <a:accent6>
          <a:srgbClr val="5BB5E7"/>
        </a:accent6>
        <a:hlink>
          <a:srgbClr val="87E1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</Template>
  <TotalTime>398</TotalTime>
  <Words>567</Words>
  <Application>Microsoft Office PowerPoint</Application>
  <PresentationFormat>Affichage à l'écran (4:3)</PresentationFormat>
  <Paragraphs>146</Paragraphs>
  <Slides>23</Slides>
  <Notes>1</Notes>
  <HiddenSlides>0</HiddenSlides>
  <MMClips>1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6" baseType="lpstr">
      <vt:lpstr>Arial</vt:lpstr>
      <vt:lpstr>Barlow</vt:lpstr>
      <vt:lpstr>Calibri</vt:lpstr>
      <vt:lpstr>Courier New</vt:lpstr>
      <vt:lpstr>Microsoft Sans Serif</vt:lpstr>
      <vt:lpstr>Montserrat</vt:lpstr>
      <vt:lpstr>Noto Sans</vt:lpstr>
      <vt:lpstr>Noto Sans Disp SemCond SemBd</vt:lpstr>
      <vt:lpstr>Open Sans</vt:lpstr>
      <vt:lpstr>Times New Roman</vt:lpstr>
      <vt:lpstr>Wingdings</vt:lpstr>
      <vt:lpstr>Wingdings 2</vt:lpstr>
      <vt:lpstr>powerpoint-template</vt:lpstr>
      <vt:lpstr>LA GESTION DU CHANGEMENT, POURQUOI GERER LE CHANGEMENT?</vt:lpstr>
      <vt:lpstr>Les membres de notre groupe</vt:lpstr>
      <vt:lpstr>Présentation PowerPoint</vt:lpstr>
      <vt:lpstr>Présentation PowerPoint</vt:lpstr>
      <vt:lpstr>Qu’est ce que le changement?</vt:lpstr>
      <vt:lpstr>LES enjeux</vt:lpstr>
      <vt:lpstr> Enjeu économique:</vt:lpstr>
      <vt:lpstr>Enjeu stratégique:</vt:lpstr>
      <vt:lpstr>Enjeu psychologique:</vt:lpstr>
      <vt:lpstr>Présentation PowerPoint</vt:lpstr>
      <vt:lpstr>Objectifs</vt:lpstr>
      <vt:lpstr>Comment réussir le changement ?</vt:lpstr>
      <vt:lpstr>Domaines de changement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Conclusion :</vt:lpstr>
      <vt:lpstr>Plus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GESTION DU CHANGEMENT, POURQUOI GERER LE CHANGEMENT?</dc:title>
  <dc:creator>User</dc:creator>
  <cp:lastModifiedBy>JOYCE</cp:lastModifiedBy>
  <cp:revision>37</cp:revision>
  <dcterms:created xsi:type="dcterms:W3CDTF">2021-10-19T19:45:12Z</dcterms:created>
  <dcterms:modified xsi:type="dcterms:W3CDTF">2021-10-28T10:37:20Z</dcterms:modified>
</cp:coreProperties>
</file>